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55" r:id="rId2"/>
    <p:sldId id="258" r:id="rId3"/>
    <p:sldId id="346" r:id="rId4"/>
    <p:sldId id="332" r:id="rId5"/>
    <p:sldId id="350" r:id="rId6"/>
    <p:sldId id="354" r:id="rId7"/>
    <p:sldId id="356" r:id="rId8"/>
    <p:sldId id="351" r:id="rId9"/>
    <p:sldId id="318" r:id="rId10"/>
    <p:sldId id="319" r:id="rId11"/>
    <p:sldId id="359" r:id="rId12"/>
    <p:sldId id="360" r:id="rId13"/>
    <p:sldId id="361" r:id="rId14"/>
    <p:sldId id="363" r:id="rId15"/>
    <p:sldId id="362" r:id="rId16"/>
    <p:sldId id="365" r:id="rId17"/>
    <p:sldId id="364" r:id="rId18"/>
    <p:sldId id="352" r:id="rId19"/>
    <p:sldId id="353" r:id="rId20"/>
    <p:sldId id="327" r:id="rId21"/>
    <p:sldId id="357" r:id="rId22"/>
    <p:sldId id="358" r:id="rId2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01.12.2021</a:t>
            </a:r>
          </a:p>
          <a:p>
            <a:pPr>
              <a:defRPr sz="1600">
                <a:latin typeface="Arial Black" panose="020B0A04020102020204" pitchFamily="34" charset="0"/>
              </a:defRPr>
            </a:pPr>
            <a:r>
              <a:rPr lang="ru-RU" sz="2400" dirty="0">
                <a:latin typeface="Arial Black" panose="020B0A04020102020204" pitchFamily="34" charset="0"/>
              </a:rPr>
              <a:t>9048</a:t>
            </a:r>
            <a:r>
              <a:rPr lang="ru-RU" sz="1600" dirty="0">
                <a:latin typeface="Arial Black" panose="020B0A04020102020204" pitchFamily="34" charset="0"/>
              </a:rPr>
              <a:t> участников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15-4BFF-A163-B4981DDB83F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215-4BFF-A163-B4981DDB83F1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215-4BFF-A163-B4981DDB83F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314598788179144"/>
                  <c:y val="7.82104263102521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215-4BFF-A163-B4981DDB83F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9048</c:v>
                </c:pt>
                <c:pt idx="1">
                  <c:v>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15-4BFF-A163-B4981DDB83F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83817019002288E-2"/>
          <c:y val="8.9106392682049798E-2"/>
          <c:w val="0.77265318615940359"/>
          <c:h val="0.70617167013094084"/>
        </c:manualLayout>
      </c:layout>
      <c:area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307152256"/>
        <c:axId val="307150624"/>
      </c:areaChart>
      <c:catAx>
        <c:axId val="30715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307150624"/>
        <c:crosses val="autoZero"/>
        <c:auto val="1"/>
        <c:lblAlgn val="ctr"/>
        <c:lblOffset val="100"/>
        <c:noMultiLvlLbl val="0"/>
      </c:catAx>
      <c:valAx>
        <c:axId val="307150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71522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83817019002288E-2"/>
          <c:y val="8.9106392682049798E-2"/>
          <c:w val="0.77265318615940359"/>
          <c:h val="0.70617167013094084"/>
        </c:manualLayout>
      </c:layout>
      <c:area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307159328"/>
        <c:axId val="307158240"/>
      </c:areaChart>
      <c:catAx>
        <c:axId val="30715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307158240"/>
        <c:crosses val="autoZero"/>
        <c:auto val="1"/>
        <c:lblAlgn val="ctr"/>
        <c:lblOffset val="100"/>
        <c:noMultiLvlLbl val="0"/>
      </c:catAx>
      <c:valAx>
        <c:axId val="307158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71593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83817019002288E-2"/>
          <c:y val="8.9106392682049798E-2"/>
          <c:w val="0.77265318615940359"/>
          <c:h val="0.70617167013094084"/>
        </c:manualLayout>
      </c:layout>
      <c:area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307160960"/>
        <c:axId val="307158784"/>
      </c:areaChart>
      <c:catAx>
        <c:axId val="30716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307158784"/>
        <c:crosses val="autoZero"/>
        <c:auto val="1"/>
        <c:lblAlgn val="ctr"/>
        <c:lblOffset val="100"/>
        <c:noMultiLvlLbl val="0"/>
      </c:catAx>
      <c:valAx>
        <c:axId val="3071587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71609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83817019002288E-2"/>
          <c:y val="8.9106392682049798E-2"/>
          <c:w val="0.77265318615940359"/>
          <c:h val="0.70617167013094084"/>
        </c:manualLayout>
      </c:layout>
      <c:area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307156608"/>
        <c:axId val="307147904"/>
      </c:areaChart>
      <c:catAx>
        <c:axId val="30715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307147904"/>
        <c:crosses val="autoZero"/>
        <c:auto val="1"/>
        <c:lblAlgn val="ctr"/>
        <c:lblOffset val="100"/>
        <c:noMultiLvlLbl val="0"/>
      </c:catAx>
      <c:valAx>
        <c:axId val="3071479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71566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83817019002288E-2"/>
          <c:y val="8.9106392682049798E-2"/>
          <c:w val="0.77265318615940359"/>
          <c:h val="0.70617167013094084"/>
        </c:manualLayout>
      </c:layout>
      <c:area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307162048"/>
        <c:axId val="307155520"/>
      </c:areaChart>
      <c:catAx>
        <c:axId val="30716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307155520"/>
        <c:crosses val="autoZero"/>
        <c:auto val="1"/>
        <c:lblAlgn val="ctr"/>
        <c:lblOffset val="100"/>
        <c:noMultiLvlLbl val="0"/>
      </c:catAx>
      <c:valAx>
        <c:axId val="3071555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7162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83817019002288E-2"/>
          <c:y val="8.9106392682049798E-2"/>
          <c:w val="0.77265318615940359"/>
          <c:h val="0.70617167013094084"/>
        </c:manualLayout>
      </c:layout>
      <c:area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307153344"/>
        <c:axId val="307151168"/>
      </c:areaChart>
      <c:catAx>
        <c:axId val="30715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307151168"/>
        <c:crosses val="autoZero"/>
        <c:auto val="1"/>
        <c:lblAlgn val="ctr"/>
        <c:lblOffset val="100"/>
        <c:noMultiLvlLbl val="0"/>
      </c:catAx>
      <c:valAx>
        <c:axId val="3071511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71533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83817019002288E-2"/>
          <c:y val="8.9106392682049798E-2"/>
          <c:w val="0.77265318615940359"/>
          <c:h val="0.70617167013094084"/>
        </c:manualLayout>
      </c:layout>
      <c:area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307157152"/>
        <c:axId val="307151712"/>
      </c:areaChart>
      <c:catAx>
        <c:axId val="30715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307151712"/>
        <c:crosses val="autoZero"/>
        <c:auto val="1"/>
        <c:lblAlgn val="ctr"/>
        <c:lblOffset val="100"/>
        <c:noMultiLvlLbl val="0"/>
      </c:catAx>
      <c:valAx>
        <c:axId val="3071517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7157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02.02.2022</a:t>
            </a:r>
          </a:p>
          <a:p>
            <a:pPr>
              <a:defRPr>
                <a:latin typeface="Arial Black" panose="020B0A04020102020204" pitchFamily="34" charset="0"/>
              </a:defRPr>
            </a:pPr>
            <a:r>
              <a:rPr lang="ru-RU" sz="2400" dirty="0">
                <a:latin typeface="Arial Black" panose="020B0A04020102020204" pitchFamily="34" charset="0"/>
              </a:rPr>
              <a:t>686</a:t>
            </a:r>
            <a:r>
              <a:rPr lang="ru-RU" dirty="0">
                <a:latin typeface="Arial Black" panose="020B0A04020102020204" pitchFamily="34" charset="0"/>
              </a:rPr>
              <a:t> участников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EA-405D-9998-F376DBBC99F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BEA-405D-9998-F376DBBC99F4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BEA-405D-9998-F376DBBC99F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5852745795179832E-2"/>
                  <c:y val="2.0578727738456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BEA-405D-9998-F376DBBC99F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'[Диаграмма в Microsoft Word]сравнение'!$D$36:$D$37</c:f>
              <c:numCache>
                <c:formatCode>General</c:formatCode>
                <c:ptCount val="2"/>
                <c:pt idx="0">
                  <c:v>686</c:v>
                </c:pt>
                <c:pt idx="1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BEA-405D-9998-F376DBBC99F4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сравнение!$C$2</c:f>
              <c:strCache>
                <c:ptCount val="1"/>
                <c:pt idx="0">
                  <c:v>01.12.2021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689470871191877E-2"/>
                  <c:y val="-3.8232795242141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AC2-42A9-9F3E-9014FC221C5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241047568145375E-2"/>
                  <c:y val="-2.5488530161427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AC2-42A9-9F3E-9014FC221C5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282736504543033E-2"/>
                  <c:y val="-3.3984706881903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AC2-42A9-9F3E-9014FC221C5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сравнение!$B$3:$B$5</c:f>
              <c:strCache>
                <c:ptCount val="3"/>
                <c:pt idx="0">
                  <c:v>действия с материалами после обработки</c:v>
                </c:pt>
                <c:pt idx="1">
                  <c:v>работа с бланками</c:v>
                </c:pt>
                <c:pt idx="2">
                  <c:v>работа с формами</c:v>
                </c:pt>
              </c:strCache>
            </c:strRef>
          </c:cat>
          <c:val>
            <c:numRef>
              <c:f>сравнение!$C$3:$C$5</c:f>
              <c:numCache>
                <c:formatCode>0.0%</c:formatCode>
                <c:ptCount val="3"/>
                <c:pt idx="0">
                  <c:v>1E-3</c:v>
                </c:pt>
                <c:pt idx="1">
                  <c:v>5.0000000000000001E-3</c:v>
                </c:pt>
                <c:pt idx="2">
                  <c:v>5.0000000000000001E-3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AC2-42A9-9F3E-9014FC221C56}"/>
            </c:ext>
          </c:extLst>
        </c:ser>
        <c:ser>
          <c:idx val="1"/>
          <c:order val="1"/>
          <c:tx>
            <c:strRef>
              <c:f>сравнение!$D$2</c:f>
              <c:strCache>
                <c:ptCount val="1"/>
                <c:pt idx="0">
                  <c:v>02.02.2022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37894174238375E-3"/>
                  <c:y val="-4.248088360237894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6,12%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AC2-42A9-9F3E-9014FC221C5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7578834847675E-3"/>
                  <c:y val="-3.8232795242141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AC2-42A9-9F3E-9014FC221C5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37894174238375E-3"/>
                  <c:y val="-2.5488530161427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AC2-42A9-9F3E-9014FC221C5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сравнение!$B$3:$B$5</c:f>
              <c:strCache>
                <c:ptCount val="3"/>
                <c:pt idx="0">
                  <c:v>действия с материалами после обработки</c:v>
                </c:pt>
                <c:pt idx="1">
                  <c:v>работа с бланками</c:v>
                </c:pt>
                <c:pt idx="2">
                  <c:v>работа с формами</c:v>
                </c:pt>
              </c:strCache>
            </c:strRef>
          </c:cat>
          <c:val>
            <c:numRef>
              <c:f>сравнение!$D$3:$D$5</c:f>
              <c:numCache>
                <c:formatCode>0.0%</c:formatCode>
                <c:ptCount val="3"/>
                <c:pt idx="0">
                  <c:v>6.1199999999999997E-2</c:v>
                </c:pt>
                <c:pt idx="1">
                  <c:v>2.8000000000000001E-2</c:v>
                </c:pt>
                <c:pt idx="2">
                  <c:v>2.9000000000000001E-2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AC2-42A9-9F3E-9014FC221C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8833680"/>
        <c:axId val="178838576"/>
        <c:axId val="0"/>
      </c:bar3DChart>
      <c:catAx>
        <c:axId val="17883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8838576"/>
        <c:crosses val="autoZero"/>
        <c:auto val="1"/>
        <c:lblAlgn val="ctr"/>
        <c:lblOffset val="100"/>
        <c:noMultiLvlLbl val="0"/>
      </c:catAx>
      <c:valAx>
        <c:axId val="1788385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7883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3671827339150178"/>
          <c:y val="0.10745614035087719"/>
          <c:w val="0.31440129105483439"/>
          <c:h val="6.2147568724962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2794173228346457"/>
          <c:w val="0.97587719298245612"/>
          <c:h val="0.516064858822992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сравнение!$C$7</c:f>
              <c:strCache>
                <c:ptCount val="1"/>
                <c:pt idx="0">
                  <c:v>01.12.2021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6837886874878913E-2"/>
                  <c:y val="-9.2973403324584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5DD-42E9-B1A0-4DA760E3ED1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901803801370466E-2"/>
                  <c:y val="-6.49255468066491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 Black" panose="020B0A04020102020204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5DD-42E9-B1A0-4DA760E3ED15}"/>
                </c:ext>
                <c:ext xmlns:c15="http://schemas.microsoft.com/office/drawing/2012/chart" uri="{CE6537A1-D6FC-4f65-9D91-7224C49458BB}">
                  <c15:layout>
                    <c:manualLayout>
                      <c:w val="6.6375838926174491E-2"/>
                      <c:h val="7.6811198600174962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4.4742729306487695E-3"/>
                  <c:y val="-5.3333333333333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5DD-42E9-B1A0-4DA760E3ED1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сравнение!$B$8:$B$10</c:f>
              <c:strCache>
                <c:ptCount val="3"/>
                <c:pt idx="0">
                  <c:v>ИС-06 Протокол проверки итогового сочинения (Эксперт)</c:v>
                </c:pt>
                <c:pt idx="1">
                  <c:v>ИС-05 Ведомость проведения итогового сочинения в учебном кабинете ОО (Член комиссии по проведениюИС)</c:v>
                </c:pt>
                <c:pt idx="2">
                  <c:v>ИС-04 Список участников итогового сочинения в ОО (Руководитель ОО)</c:v>
                </c:pt>
              </c:strCache>
            </c:strRef>
          </c:cat>
          <c:val>
            <c:numRef>
              <c:f>сравнение!$C$8:$C$10</c:f>
              <c:numCache>
                <c:formatCode>0.00%</c:formatCode>
                <c:ptCount val="3"/>
                <c:pt idx="0">
                  <c:v>1.5E-3</c:v>
                </c:pt>
                <c:pt idx="1">
                  <c:v>1.2999999999999999E-3</c:v>
                </c:pt>
                <c:pt idx="2">
                  <c:v>2.5999999999999999E-3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5DD-42E9-B1A0-4DA760E3ED15}"/>
            </c:ext>
          </c:extLst>
        </c:ser>
        <c:ser>
          <c:idx val="1"/>
          <c:order val="1"/>
          <c:tx>
            <c:strRef>
              <c:f>сравнение!$D$7</c:f>
              <c:strCache>
                <c:ptCount val="1"/>
                <c:pt idx="0">
                  <c:v>02.02.2022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3557046979865771E-3"/>
                  <c:y val="-6.2222222222222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5DD-42E9-B1A0-4DA760E3ED1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859659321108352E-2"/>
                  <c:y val="-5.7237795275590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5DD-42E9-B1A0-4DA760E3ED1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469675350983809E-2"/>
                  <c:y val="-6.1502362204724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5DD-42E9-B1A0-4DA760E3ED1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сравнение!$B$8:$B$10</c:f>
              <c:strCache>
                <c:ptCount val="3"/>
                <c:pt idx="0">
                  <c:v>ИС-06 Протокол проверки итогового сочинения (Эксперт)</c:v>
                </c:pt>
                <c:pt idx="1">
                  <c:v>ИС-05 Ведомость проведения итогового сочинения в учебном кабинете ОО (Член комиссии по проведениюИС)</c:v>
                </c:pt>
                <c:pt idx="2">
                  <c:v>ИС-04 Список участников итогового сочинения в ОО (Руководитель ОО)</c:v>
                </c:pt>
              </c:strCache>
            </c:strRef>
          </c:cat>
          <c:val>
            <c:numRef>
              <c:f>сравнение!$D$8:$D$10</c:f>
              <c:numCache>
                <c:formatCode>0.00%</c:formatCode>
                <c:ptCount val="3"/>
                <c:pt idx="0">
                  <c:v>1.7999999999999999E-2</c:v>
                </c:pt>
                <c:pt idx="1">
                  <c:v>7.1999999999999998E-3</c:v>
                </c:pt>
                <c:pt idx="2">
                  <c:v>2.8999999999999998E-3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5DD-42E9-B1A0-4DA760E3ED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8837488"/>
        <c:axId val="178835856"/>
        <c:axId val="0"/>
      </c:bar3DChart>
      <c:catAx>
        <c:axId val="17883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8835856"/>
        <c:crosses val="autoZero"/>
        <c:auto val="1"/>
        <c:lblAlgn val="ctr"/>
        <c:lblOffset val="100"/>
        <c:noMultiLvlLbl val="0"/>
      </c:catAx>
      <c:valAx>
        <c:axId val="17883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7883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0743548415508464"/>
          <c:y val="7.474558180227471E-2"/>
          <c:w val="0.35848015642340009"/>
          <c:h val="8.99496152138396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664718187116706"/>
          <c:y val="0.15099662685349577"/>
          <c:w val="0.76267520763109176"/>
          <c:h val="0.7573774998782152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227-4E32-A41F-2CEEDC78B1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227-4E32-A41F-2CEEDC78B1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227-4E32-A41F-2CEEDC78B1D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227-4E32-A41F-2CEEDC78B1D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227-4E32-A41F-2CEEDC78B1D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AED-4404-84AA-FC67AC917055}"/>
              </c:ext>
            </c:extLst>
          </c:dPt>
          <c:dLbls>
            <c:dLbl>
              <c:idx val="0"/>
              <c:layout>
                <c:manualLayout>
                  <c:x val="-1.6581631764870548E-2"/>
                  <c:y val="-2.7943125331094762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227-4E32-A41F-2CEEDC78B1D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227-4E32-A41F-2CEEDC78B1D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spPr>
                <a:solidFill>
                  <a:sysClr val="window" lastClr="FFFFFF"/>
                </a:solidFill>
                <a:ln w="9525" cap="flat" cmpd="sng" algn="ctr">
                  <a:solidFill>
                    <a:srgbClr val="4472C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3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227-4E32-A41F-2CEEDC78B1D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8940"/>
                        <a:gd name="adj2" fmla="val -243066"/>
                      </a:avLst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3"/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4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227-4E32-A41F-2CEEDC78B1D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layout>
                <c:manualLayout>
                  <c:x val="1.1584682386320516E-3"/>
                  <c:y val="9.4031986053649697E-3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227-4E32-A41F-2CEEDC78B1D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5"/>
              <c:layout>
                <c:manualLayout>
                  <c:x val="0.21556121294331709"/>
                  <c:y val="-2.5793654151779744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6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AED-4404-84AA-FC67AC91705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4472C4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'ИС-9'!$D$77:$D$82</c:f>
              <c:strCache>
                <c:ptCount val="6"/>
                <c:pt idx="0">
                  <c:v>действия с материалами после обработки</c:v>
                </c:pt>
                <c:pt idx="1">
                  <c:v>оформление документов</c:v>
                </c:pt>
                <c:pt idx="2">
                  <c:v>работа с формами</c:v>
                </c:pt>
                <c:pt idx="3">
                  <c:v>включена запись другого участника</c:v>
                </c:pt>
                <c:pt idx="4">
                  <c:v>некачественная запись ответа участника</c:v>
                </c:pt>
                <c:pt idx="5">
                  <c:v>ошибки в процедуре проведения ИС</c:v>
                </c:pt>
              </c:strCache>
            </c:strRef>
          </c:cat>
          <c:val>
            <c:numRef>
              <c:f>'ИС-9'!$E$77:$E$82</c:f>
              <c:numCache>
                <c:formatCode>General</c:formatCode>
                <c:ptCount val="6"/>
                <c:pt idx="0">
                  <c:v>33</c:v>
                </c:pt>
                <c:pt idx="1">
                  <c:v>2</c:v>
                </c:pt>
                <c:pt idx="2">
                  <c:v>19</c:v>
                </c:pt>
                <c:pt idx="3">
                  <c:v>13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227-4E32-A41F-2CEEDC78B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83817019002288E-2"/>
          <c:y val="8.9106392682049798E-2"/>
          <c:w val="0.77265318615940359"/>
          <c:h val="0.70617167013094084"/>
        </c:manualLayout>
      </c:layout>
      <c:area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178838032"/>
        <c:axId val="307146816"/>
      </c:areaChart>
      <c:catAx>
        <c:axId val="17883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307146816"/>
        <c:crosses val="autoZero"/>
        <c:auto val="1"/>
        <c:lblAlgn val="ctr"/>
        <c:lblOffset val="100"/>
        <c:noMultiLvlLbl val="0"/>
      </c:catAx>
      <c:valAx>
        <c:axId val="3071468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8838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83817019002288E-2"/>
          <c:y val="8.9106392682049798E-2"/>
          <c:w val="0.77265318615940359"/>
          <c:h val="0.70617167013094084"/>
        </c:manualLayout>
      </c:layout>
      <c:area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307148448"/>
        <c:axId val="307160416"/>
      </c:areaChart>
      <c:catAx>
        <c:axId val="30714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307160416"/>
        <c:crosses val="autoZero"/>
        <c:auto val="1"/>
        <c:lblAlgn val="ctr"/>
        <c:lblOffset val="100"/>
        <c:noMultiLvlLbl val="0"/>
      </c:catAx>
      <c:valAx>
        <c:axId val="307160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71484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83817019002288E-2"/>
          <c:y val="8.9106392682049798E-2"/>
          <c:w val="0.77265318615940359"/>
          <c:h val="0.70617167013094084"/>
        </c:manualLayout>
      </c:layout>
      <c:area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307147360"/>
        <c:axId val="307152800"/>
      </c:areaChart>
      <c:catAx>
        <c:axId val="30714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307152800"/>
        <c:crosses val="autoZero"/>
        <c:auto val="1"/>
        <c:lblAlgn val="ctr"/>
        <c:lblOffset val="100"/>
        <c:noMultiLvlLbl val="0"/>
      </c:catAx>
      <c:valAx>
        <c:axId val="307152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71473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83817019002288E-2"/>
          <c:y val="8.9106392682049798E-2"/>
          <c:w val="0.77265318615940359"/>
          <c:h val="0.70617167013094084"/>
        </c:manualLayout>
      </c:layout>
      <c:area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307156064"/>
        <c:axId val="307159872"/>
      </c:areaChart>
      <c:catAx>
        <c:axId val="30715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307159872"/>
        <c:crosses val="autoZero"/>
        <c:auto val="1"/>
        <c:lblAlgn val="ctr"/>
        <c:lblOffset val="100"/>
        <c:noMultiLvlLbl val="0"/>
      </c:catAx>
      <c:valAx>
        <c:axId val="3071598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71560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0.31771</cdr:x>
      <cdr:y>0.01248</cdr:y>
    </cdr:from>
    <cdr:to>
      <cdr:x>0.64974</cdr:x>
      <cdr:y>0.04937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69383B3B-9A12-4022-AEFB-ABD5222C098A}"/>
            </a:ext>
          </a:extLst>
        </cdr:cNvPr>
        <cdr:cNvSpPr txBox="1"/>
      </cdr:nvSpPr>
      <cdr:spPr>
        <a:xfrm xmlns:a="http://schemas.openxmlformats.org/drawingml/2006/main">
          <a:off x="3718560" y="77322"/>
          <a:ext cx="3886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0.27214</cdr:x>
      <cdr:y>0.03707</cdr:y>
    </cdr:from>
    <cdr:to>
      <cdr:x>0.4349</cdr:x>
      <cdr:y>0.13545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CE904DE5-3341-4CBA-BFEF-110D544C6D93}"/>
            </a:ext>
          </a:extLst>
        </cdr:cNvPr>
        <cdr:cNvSpPr txBox="1"/>
      </cdr:nvSpPr>
      <cdr:spPr>
        <a:xfrm xmlns:a="http://schemas.openxmlformats.org/drawingml/2006/main">
          <a:off x="3185160" y="229722"/>
          <a:ext cx="19050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A47F4-1EC1-4E95-9775-7C9EFA1AD65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FA3A4-8433-49E6-BBB1-740ECEB22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796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4EE55-4616-48AA-B553-C43BB62D5A5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93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highlight>
                  <a:srgbClr val="FFFF00"/>
                </a:highlight>
              </a:rPr>
              <a:t>ИС-04 Руководители ОО </a:t>
            </a:r>
          </a:p>
          <a:p>
            <a:r>
              <a:rPr lang="ru-RU" sz="1200" kern="1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Неправильное заполнение формы – 2</a:t>
            </a:r>
          </a:p>
          <a:p>
            <a:r>
              <a:rPr lang="ru-RU" sz="1200" b="1" kern="1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ИС-05 Член комиссии по проведению</a:t>
            </a:r>
          </a:p>
          <a:p>
            <a:r>
              <a:rPr lang="ru-RU" sz="1200" kern="1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Заполнение форм с ошибками – 5</a:t>
            </a:r>
          </a:p>
          <a:p>
            <a:r>
              <a:rPr lang="ru-RU" sz="1200" b="1" kern="1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ИС-06 Эксперт</a:t>
            </a:r>
          </a:p>
          <a:p>
            <a:r>
              <a:rPr lang="ru-RU" sz="1200" kern="1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Не проставлены критерии – 12</a:t>
            </a:r>
          </a:p>
          <a:p>
            <a:r>
              <a:rPr lang="ru-RU" sz="1200" kern="1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Неверные критерии - 1</a:t>
            </a: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4EE55-4616-48AA-B553-C43BB62D5A5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Ошибки в служебных полях: </a:t>
            </a:r>
            <a:r>
              <a:rPr lang="ru-RU" b="1" dirty="0"/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Спасский МР (ОО 367); Владивосток ГО;</a:t>
            </a:r>
            <a:r>
              <a:rPr lang="ru-RU" dirty="0"/>
              <a:t> </a:t>
            </a:r>
          </a:p>
          <a:p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Отметки  о результатах проверки: </a:t>
            </a:r>
            <a:r>
              <a:rPr lang="ru-RU" b="1" dirty="0"/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Владивосток ГО (ОО 37; 54); Владивосток ГО; Артём ГО;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Хасанский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МР (ОО 441); Находка ГО; Арсеньев ГО;  Октябрьский МР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4EE55-4616-48AA-B553-C43BB62D5A5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68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286C3B-FB4C-4F8A-88FC-5148E81B2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D647CF6-9E7F-47AA-92CC-597A9F207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017ED5-E3E6-4302-A8E9-3707F1639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DC23-C477-42E0-A197-64B184F2CA5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4CA12C-BF3A-4F55-B8ED-9CB47809C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955CA6-71C5-4726-93B8-95A95EAB2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CB84-981E-497E-8DD2-83936B7B0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85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5E4BDC-C671-4726-A505-762AAC28E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D97F159-FA92-4A24-B716-51B483D2C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557A4D-28C6-4F33-8244-87715DE22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DC23-C477-42E0-A197-64B184F2CA5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9EC8D1-10B9-4B9F-90BE-2E247A0A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5FCEBC-74B9-4E47-82B3-697664B20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CB84-981E-497E-8DD2-83936B7B0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50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06516F9-4353-4322-B907-AD68B9D88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F9B11C9-29EA-4212-AE4A-405EB34DF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15DEBE9-01C3-4F9E-B23A-EEE379807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DC23-C477-42E0-A197-64B184F2CA5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276D73-C982-47C1-846B-A8A180EC0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406AF3-A458-4E5C-837F-277F4F06C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CB84-981E-497E-8DD2-83936B7B0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504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CE6F1">
              <a:alpha val="1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105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A19D29-EAC5-4F57-99DB-E09D7283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8B773B-512A-40DD-A897-EEE80F367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939941-741E-47F0-AA5B-DB1F7EED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DC23-C477-42E0-A197-64B184F2CA5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1CB6CE8-4042-432E-8CC4-0E9ECA946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45E025-7873-45DF-8DDE-159FB456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CB84-981E-497E-8DD2-83936B7B0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43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CDF8F6-81F9-49CD-8125-4C2E5DBC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683D829-C198-4654-94A2-CB0AE923B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E463B0-6B9F-4B40-8B51-3C5EF4B61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DC23-C477-42E0-A197-64B184F2CA5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B37C256-6994-4A76-B6D7-193668400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303CA7-B2AD-4BBB-ABF1-6CD8BE7A4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CB84-981E-497E-8DD2-83936B7B0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81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6BAEA3-BAA7-4986-BD9B-BB7E111CB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01B9C3-D0F6-44A3-AF03-54CF8704E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E2D84D7-26D9-4F12-B455-13519B47E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BAF96FF-3C19-4C5A-BB15-83C9C7537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DC23-C477-42E0-A197-64B184F2CA5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EFF5DC5-0512-4378-85A2-D930F2B63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0B1EDE1-0201-48C6-96AF-F12C9716A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CB84-981E-497E-8DD2-83936B7B0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03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F2037C-383F-4EC1-894D-8A2EBE0CD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F6E0346-8DD3-4007-92E0-E70EAA4AE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32690C5-200D-4218-A1F1-F3391BF8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2DE42BE-1737-416D-9306-2F74A389E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ABA9789-4D5E-43BA-8711-943D239BD0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F95C82F-ED8C-44EC-99FA-ED375B32F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DC23-C477-42E0-A197-64B184F2CA5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D9B808D-C62A-44E6-8B06-FC13B1D3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5762A83-2FDA-4FB4-89CA-8839D991C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CB84-981E-497E-8DD2-83936B7B0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04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C58E42-28CF-4794-80D8-A9EC08700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5F8285F-1677-4CEB-8B46-0E7BF4A11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DC23-C477-42E0-A197-64B184F2CA5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90B5B70-7D0E-4E3C-B55E-9BA5BB93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AE1DF8E-3C3D-48B5-B528-226A159B2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CB84-981E-497E-8DD2-83936B7B0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0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8AF4156-3C05-4507-B28D-F45719E71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DC23-C477-42E0-A197-64B184F2CA5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0575F1C-C58F-49FE-B675-285A2193F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F38BFA8-9051-4D84-B5F6-1736BF84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CB84-981E-497E-8DD2-83936B7B0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62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7B5B16-21B4-42FC-B8A6-B1393B3C3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3B7197-9BEB-4475-9EF9-638E574ED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A8369B8-1822-40BA-BD9C-9F3D6429A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11F1523-13FF-438E-B662-8B93D44C2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DC23-C477-42E0-A197-64B184F2CA5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B4CEEB-31AC-464E-847B-BA1EA35B9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A4BCB25-64A1-477B-9649-63E52D5C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CB84-981E-497E-8DD2-83936B7B0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13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2488DD-C7CA-4F12-B6B8-6580CBCBC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18D6A00-5E73-4376-962F-760809B337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5136570-4AB5-42C0-BF9C-18B005EA4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E8429FF-1227-4726-A60D-D9B5325B1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DC23-C477-42E0-A197-64B184F2CA5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880656B-C2C2-4274-9631-3A0F7FE37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25759EE-BE3A-4D8F-8261-2DC5DB67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CB84-981E-497E-8DD2-83936B7B0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79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712C78-8CA2-4DB7-B18E-8AFBC7AB2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7A0FE83-5FD9-4D37-A95C-F102EB160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8647A9F-18C6-4702-A1A4-C6388ACEF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4DC23-C477-42E0-A197-64B184F2CA5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D684E9-C5FE-437A-AEA3-858146A3D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7A85A3-7FF0-46DC-B863-19EB59CD0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FCB84-981E-497E-8DD2-83936B7B0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25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51" y="-12116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CE6F1">
              <a:alpha val="1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86600" y="211012"/>
            <a:ext cx="4981041" cy="23525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800" b="1" dirty="0">
                <a:solidFill>
                  <a:srgbClr val="2F5E95"/>
                </a:solidFill>
                <a:latin typeface="Century Gothic"/>
                <a:cs typeface="Century Gothic"/>
              </a:rPr>
              <a:t>Организация проведения ГИА </a:t>
            </a:r>
            <a:br>
              <a:rPr lang="ru-RU" sz="3800" b="1" dirty="0">
                <a:solidFill>
                  <a:srgbClr val="2F5E95"/>
                </a:solidFill>
                <a:latin typeface="Century Gothic"/>
                <a:cs typeface="Century Gothic"/>
              </a:rPr>
            </a:br>
            <a:r>
              <a:rPr lang="ru-RU" sz="3800" b="1" dirty="0">
                <a:solidFill>
                  <a:srgbClr val="2F5E95"/>
                </a:solidFill>
                <a:latin typeface="Century Gothic"/>
                <a:cs typeface="Century Gothic"/>
              </a:rPr>
              <a:t>в Приморском крае в 2022 году</a:t>
            </a:r>
            <a:endParaRPr sz="38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33768" y="4327416"/>
            <a:ext cx="4981041" cy="1411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3175" algn="ctr">
              <a:lnSpc>
                <a:spcPts val="3195"/>
              </a:lnSpc>
              <a:spcBef>
                <a:spcPts val="110"/>
              </a:spcBef>
            </a:pPr>
            <a:r>
              <a:rPr lang="ru-RU" sz="2800" b="1" dirty="0">
                <a:solidFill>
                  <a:srgbClr val="2F5E95"/>
                </a:solidFill>
                <a:latin typeface="Century Gothic"/>
                <a:cs typeface="Century Gothic"/>
              </a:rPr>
              <a:t>Анализ ситуации в регионе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50" dirty="0">
              <a:latin typeface="Century Gothic"/>
              <a:cs typeface="Century Gothic"/>
            </a:endParaRPr>
          </a:p>
        </p:txBody>
      </p:sp>
      <p:pic>
        <p:nvPicPr>
          <p:cNvPr id="7" name="Picture 2" descr="D:\ОБУЧЕНИЕ 2020\ПРИМ.jpg">
            <a:extLst>
              <a:ext uri="{FF2B5EF4-FFF2-40B4-BE49-F238E27FC236}">
                <a16:creationId xmlns:a16="http://schemas.microsoft.com/office/drawing/2014/main" xmlns="" id="{DC0EF59C-D0F0-4BF0-BA36-5DD670C3F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16"/>
            <a:ext cx="6833768" cy="683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xmlns="" id="{57B7C011-3453-4F0F-82B5-F41E3672074E}"/>
              </a:ext>
            </a:extLst>
          </p:cNvPr>
          <p:cNvSpPr/>
          <p:nvPr/>
        </p:nvSpPr>
        <p:spPr>
          <a:xfrm>
            <a:off x="0" y="18670"/>
            <a:ext cx="12192000" cy="444753"/>
          </a:xfrm>
          <a:custGeom>
            <a:avLst/>
            <a:gdLst/>
            <a:ahLst/>
            <a:cxnLst/>
            <a:rect l="l" t="t" r="r" b="b"/>
            <a:pathLst>
              <a:path w="12192000" h="454659">
                <a:moveTo>
                  <a:pt x="0" y="454151"/>
                </a:moveTo>
                <a:lnTo>
                  <a:pt x="12192000" y="454151"/>
                </a:lnTo>
                <a:lnTo>
                  <a:pt x="12192000" y="0"/>
                </a:lnTo>
                <a:lnTo>
                  <a:pt x="0" y="0"/>
                </a:lnTo>
                <a:lnTo>
                  <a:pt x="0" y="45415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xmlns="" id="{6626787D-F3A9-4859-A7AB-E8C2A3FD27FD}"/>
              </a:ext>
            </a:extLst>
          </p:cNvPr>
          <p:cNvGraphicFramePr/>
          <p:nvPr/>
        </p:nvGraphicFramePr>
        <p:xfrm>
          <a:off x="2868693" y="3606412"/>
          <a:ext cx="2714883" cy="1710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E365F230-A6A8-420F-8CCC-4980F8F744D2}"/>
              </a:ext>
            </a:extLst>
          </p:cNvPr>
          <p:cNvGraphicFramePr>
            <a:graphicFrameLocks noGrp="1"/>
          </p:cNvGraphicFramePr>
          <p:nvPr/>
        </p:nvGraphicFramePr>
        <p:xfrm>
          <a:off x="76202" y="1219200"/>
          <a:ext cx="11969361" cy="5486401"/>
        </p:xfrm>
        <a:graphic>
          <a:graphicData uri="http://schemas.openxmlformats.org/drawingml/2006/table">
            <a:tbl>
              <a:tblPr/>
              <a:tblGrid>
                <a:gridCol w="2250512">
                  <a:extLst>
                    <a:ext uri="{9D8B030D-6E8A-4147-A177-3AD203B41FA5}">
                      <a16:colId xmlns:a16="http://schemas.microsoft.com/office/drawing/2014/main" xmlns="" val="2091474396"/>
                    </a:ext>
                  </a:extLst>
                </a:gridCol>
                <a:gridCol w="1821874">
                  <a:extLst>
                    <a:ext uri="{9D8B030D-6E8A-4147-A177-3AD203B41FA5}">
                      <a16:colId xmlns:a16="http://schemas.microsoft.com/office/drawing/2014/main" xmlns="" val="1300198586"/>
                    </a:ext>
                  </a:extLst>
                </a:gridCol>
                <a:gridCol w="1417742">
                  <a:extLst>
                    <a:ext uri="{9D8B030D-6E8A-4147-A177-3AD203B41FA5}">
                      <a16:colId xmlns:a16="http://schemas.microsoft.com/office/drawing/2014/main" xmlns="" val="2709938107"/>
                    </a:ext>
                  </a:extLst>
                </a:gridCol>
                <a:gridCol w="1805028">
                  <a:extLst>
                    <a:ext uri="{9D8B030D-6E8A-4147-A177-3AD203B41FA5}">
                      <a16:colId xmlns:a16="http://schemas.microsoft.com/office/drawing/2014/main" xmlns="" val="2358624919"/>
                    </a:ext>
                  </a:extLst>
                </a:gridCol>
                <a:gridCol w="1086844">
                  <a:extLst>
                    <a:ext uri="{9D8B030D-6E8A-4147-A177-3AD203B41FA5}">
                      <a16:colId xmlns:a16="http://schemas.microsoft.com/office/drawing/2014/main" xmlns="" val="571586612"/>
                    </a:ext>
                  </a:extLst>
                </a:gridCol>
                <a:gridCol w="2083439">
                  <a:extLst>
                    <a:ext uri="{9D8B030D-6E8A-4147-A177-3AD203B41FA5}">
                      <a16:colId xmlns:a16="http://schemas.microsoft.com/office/drawing/2014/main" xmlns="" val="2954228996"/>
                    </a:ext>
                  </a:extLst>
                </a:gridCol>
                <a:gridCol w="1503922">
                  <a:extLst>
                    <a:ext uri="{9D8B030D-6E8A-4147-A177-3AD203B41FA5}">
                      <a16:colId xmlns:a16="http://schemas.microsoft.com/office/drawing/2014/main" xmlns="" val="384729491"/>
                    </a:ext>
                  </a:extLst>
                </a:gridCol>
              </a:tblGrid>
              <a:tr h="7647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564648"/>
                  </a:ext>
                </a:extLst>
              </a:tr>
              <a:tr h="1888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Максимальное 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кол-во баллов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ОИВ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Максимальное 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кол-во баллов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ОИВ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Максимальное кол-во баллов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ОИВ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8001754"/>
                  </a:ext>
                </a:extLst>
              </a:tr>
              <a:tr h="1439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Оценка эффективности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1252263"/>
                  </a:ext>
                </a:extLst>
              </a:tr>
              <a:tr h="697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Зональность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зеленая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желтая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зеленая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102821"/>
                  </a:ext>
                </a:extLst>
              </a:tr>
              <a:tr h="697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Рейтинг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24-25 место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67 место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63 место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371702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CE50F45-F2C4-4800-947D-C4CE471F1B08}"/>
              </a:ext>
            </a:extLst>
          </p:cNvPr>
          <p:cNvSpPr/>
          <p:nvPr/>
        </p:nvSpPr>
        <p:spPr>
          <a:xfrm>
            <a:off x="414068" y="32525"/>
            <a:ext cx="116314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ОЦЕНКИ</a:t>
            </a:r>
          </a:p>
          <a:p>
            <a:pPr algn="r"/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ru-RU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>
                <a:latin typeface="Century Gothic" panose="020B0502020202020204" pitchFamily="34" charset="0"/>
              </a:rPr>
              <a:t>ОРГАНИЗАЦИОННО-ТЕХНОЛОГИЧЕСКОГО ОБЕСПЕЧЕНИЯ ПРОВЕДЕНИЯ ЕГЭ В 2019-2021 ГГ. </a:t>
            </a:r>
          </a:p>
        </p:txBody>
      </p:sp>
    </p:spTree>
    <p:extLst>
      <p:ext uri="{BB962C8B-B14F-4D97-AF65-F5344CB8AC3E}">
        <p14:creationId xmlns:p14="http://schemas.microsoft.com/office/powerpoint/2010/main" val="160529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xmlns="" id="{6626787D-F3A9-4859-A7AB-E8C2A3FD27FD}"/>
              </a:ext>
            </a:extLst>
          </p:cNvPr>
          <p:cNvGraphicFramePr/>
          <p:nvPr/>
        </p:nvGraphicFramePr>
        <p:xfrm>
          <a:off x="2819400" y="3800427"/>
          <a:ext cx="2714883" cy="1710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" name="object 3">
            <a:extLst>
              <a:ext uri="{FF2B5EF4-FFF2-40B4-BE49-F238E27FC236}">
                <a16:creationId xmlns:a16="http://schemas.microsoft.com/office/drawing/2014/main" xmlns="" id="{CD2CBCE6-67C2-4007-BF8F-715B225F5196}"/>
              </a:ext>
            </a:extLst>
          </p:cNvPr>
          <p:cNvSpPr/>
          <p:nvPr/>
        </p:nvSpPr>
        <p:spPr>
          <a:xfrm>
            <a:off x="0" y="-1"/>
            <a:ext cx="12192000" cy="900000"/>
          </a:xfrm>
          <a:custGeom>
            <a:avLst/>
            <a:gdLst/>
            <a:ahLst/>
            <a:cxnLst/>
            <a:rect l="l" t="t" r="r" b="b"/>
            <a:pathLst>
              <a:path w="12192000" h="454659">
                <a:moveTo>
                  <a:pt x="0" y="454151"/>
                </a:moveTo>
                <a:lnTo>
                  <a:pt x="12192000" y="454151"/>
                </a:lnTo>
                <a:lnTo>
                  <a:pt x="12192000" y="0"/>
                </a:lnTo>
                <a:lnTo>
                  <a:pt x="0" y="0"/>
                </a:lnTo>
                <a:lnTo>
                  <a:pt x="0" y="45415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 anchor="ctr"/>
          <a:lstStyle/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Критерии качества и объективности проведения основного периода ЕГЭ</a:t>
            </a:r>
          </a:p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Приморском крае в 2022 году</a:t>
            </a: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xmlns="" id="{0A1D7779-9797-4B19-871C-597917BA00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545903"/>
              </p:ext>
            </p:extLst>
          </p:nvPr>
        </p:nvGraphicFramePr>
        <p:xfrm>
          <a:off x="159026" y="1063487"/>
          <a:ext cx="11847444" cy="557853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22713">
                  <a:extLst>
                    <a:ext uri="{9D8B030D-6E8A-4147-A177-3AD203B41FA5}">
                      <a16:colId xmlns:a16="http://schemas.microsoft.com/office/drawing/2014/main" xmlns="" val="1923652423"/>
                    </a:ext>
                  </a:extLst>
                </a:gridCol>
                <a:gridCol w="1003852">
                  <a:extLst>
                    <a:ext uri="{9D8B030D-6E8A-4147-A177-3AD203B41FA5}">
                      <a16:colId xmlns:a16="http://schemas.microsoft.com/office/drawing/2014/main" xmlns="" val="1047336748"/>
                    </a:ext>
                  </a:extLst>
                </a:gridCol>
                <a:gridCol w="8020879">
                  <a:extLst>
                    <a:ext uri="{9D8B030D-6E8A-4147-A177-3AD203B41FA5}">
                      <a16:colId xmlns:a16="http://schemas.microsoft.com/office/drawing/2014/main" xmlns="" val="3001444606"/>
                    </a:ext>
                  </a:extLst>
                </a:gridCol>
              </a:tblGrid>
              <a:tr h="753322">
                <a:tc>
                  <a:txBody>
                    <a:bodyPr/>
                    <a:lstStyle/>
                    <a:p>
                      <a:r>
                        <a:rPr lang="ru-RU" sz="1800" dirty="0"/>
                        <a:t>Показатели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Кол-во баллов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Рекомендации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45081051"/>
                  </a:ext>
                </a:extLst>
              </a:tr>
              <a:tr h="1076175">
                <a:tc>
                  <a:txBody>
                    <a:bodyPr/>
                    <a:lstStyle/>
                    <a:p>
                      <a:r>
                        <a:rPr lang="ru-RU" dirty="0"/>
                        <a:t>1. Контроль готовности ППЭ к ЕГЭ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Обратить внимание на соблюдение сроков проведения контроля технической готовности ППЭ к экзамену, сроков проведения авторизации </a:t>
                      </a:r>
                      <a:r>
                        <a:rPr lang="ru-RU"/>
                        <a:t>токенов Членов </a:t>
                      </a:r>
                      <a:r>
                        <a:rPr lang="ru-RU" dirty="0"/>
                        <a:t>ГЭК на экзамен, сроков выставления статусов на </a:t>
                      </a:r>
                      <a:r>
                        <a:rPr lang="ru-RU" b="1" dirty="0"/>
                        <a:t>Станции авторизации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0304679"/>
                  </a:ext>
                </a:extLst>
              </a:tr>
              <a:tr h="2064590">
                <a:tc>
                  <a:txBody>
                    <a:bodyPr/>
                    <a:lstStyle/>
                    <a:p>
                      <a:r>
                        <a:rPr lang="ru-RU" dirty="0"/>
                        <a:t>2. Обеспечение видеонаблюдения в ППЭ, позволяющего осуществить видеозапись и трансляцию проведения экзаменов на Федеральном портале видеонаблюдения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Обеспечить присутствие специалиста в Штабе ППЭ, который будет во время проведения экзамена следить за состоянием </a:t>
                      </a:r>
                      <a:r>
                        <a:rPr lang="en-US" dirty="0"/>
                        <a:t>IP-</a:t>
                      </a:r>
                      <a:r>
                        <a:rPr lang="ru-RU" dirty="0"/>
                        <a:t>камер (возможность сбоя в работе камеры, отсутствия трансляции или неисправности флэш-карточки, на которую осуществляется видеозапись) и появлением отметок о нарушениях в ППЭ через ПО </a:t>
                      </a:r>
                      <a:r>
                        <a:rPr lang="en-US" dirty="0"/>
                        <a:t>CCTV-</a:t>
                      </a:r>
                      <a:r>
                        <a:rPr lang="ru-RU" dirty="0"/>
                        <a:t>решение (контроль за видеонаблюдением).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9417703"/>
                  </a:ext>
                </a:extLst>
              </a:tr>
              <a:tr h="436449">
                <a:tc>
                  <a:txBody>
                    <a:bodyPr/>
                    <a:lstStyle/>
                    <a:p>
                      <a:r>
                        <a:rPr lang="ru-RU" dirty="0"/>
                        <a:t>3. Ведение РИС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С 1 марта 2022 года основным идентификатором участника в ФИС ГИА и Приема (ИС с которой взаимодействуют вузы для получения результатов ГИА при поступлении в вуз  абитуриентов) будет являться СНИЛС. Необходимо проверить корректность и принадлежность СНИЛС указанным в РИС участникам ГИА.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5311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638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xmlns="" id="{6626787D-F3A9-4859-A7AB-E8C2A3FD27FD}"/>
              </a:ext>
            </a:extLst>
          </p:cNvPr>
          <p:cNvGraphicFramePr/>
          <p:nvPr/>
        </p:nvGraphicFramePr>
        <p:xfrm>
          <a:off x="2819400" y="3800427"/>
          <a:ext cx="2714883" cy="1710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" name="object 3">
            <a:extLst>
              <a:ext uri="{FF2B5EF4-FFF2-40B4-BE49-F238E27FC236}">
                <a16:creationId xmlns:a16="http://schemas.microsoft.com/office/drawing/2014/main" xmlns="" id="{CD2CBCE6-67C2-4007-BF8F-715B225F5196}"/>
              </a:ext>
            </a:extLst>
          </p:cNvPr>
          <p:cNvSpPr/>
          <p:nvPr/>
        </p:nvSpPr>
        <p:spPr>
          <a:xfrm>
            <a:off x="0" y="-1"/>
            <a:ext cx="12192000" cy="900000"/>
          </a:xfrm>
          <a:custGeom>
            <a:avLst/>
            <a:gdLst/>
            <a:ahLst/>
            <a:cxnLst/>
            <a:rect l="l" t="t" r="r" b="b"/>
            <a:pathLst>
              <a:path w="12192000" h="454659">
                <a:moveTo>
                  <a:pt x="0" y="454151"/>
                </a:moveTo>
                <a:lnTo>
                  <a:pt x="12192000" y="454151"/>
                </a:lnTo>
                <a:lnTo>
                  <a:pt x="12192000" y="0"/>
                </a:lnTo>
                <a:lnTo>
                  <a:pt x="0" y="0"/>
                </a:lnTo>
                <a:lnTo>
                  <a:pt x="0" y="45415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 anchor="ctr"/>
          <a:lstStyle/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Критерии качества и объективности проведения основного периода ЕГЭ</a:t>
            </a:r>
          </a:p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Приморском крае в 2022 году</a:t>
            </a: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xmlns="" id="{0A1D7779-9797-4B19-871C-597917BA00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920729"/>
              </p:ext>
            </p:extLst>
          </p:nvPr>
        </p:nvGraphicFramePr>
        <p:xfrm>
          <a:off x="159026" y="1063487"/>
          <a:ext cx="11847444" cy="32500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22713">
                  <a:extLst>
                    <a:ext uri="{9D8B030D-6E8A-4147-A177-3AD203B41FA5}">
                      <a16:colId xmlns:a16="http://schemas.microsoft.com/office/drawing/2014/main" xmlns="" val="1923652423"/>
                    </a:ext>
                  </a:extLst>
                </a:gridCol>
                <a:gridCol w="1003852">
                  <a:extLst>
                    <a:ext uri="{9D8B030D-6E8A-4147-A177-3AD203B41FA5}">
                      <a16:colId xmlns:a16="http://schemas.microsoft.com/office/drawing/2014/main" xmlns="" val="1047336748"/>
                    </a:ext>
                  </a:extLst>
                </a:gridCol>
                <a:gridCol w="8020879">
                  <a:extLst>
                    <a:ext uri="{9D8B030D-6E8A-4147-A177-3AD203B41FA5}">
                      <a16:colId xmlns:a16="http://schemas.microsoft.com/office/drawing/2014/main" xmlns="" val="3001444606"/>
                    </a:ext>
                  </a:extLst>
                </a:gridCol>
              </a:tblGrid>
              <a:tr h="753322">
                <a:tc>
                  <a:txBody>
                    <a:bodyPr/>
                    <a:lstStyle/>
                    <a:p>
                      <a:r>
                        <a:rPr lang="ru-RU" sz="1800" dirty="0"/>
                        <a:t>Показатели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Кол-во баллов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Рекомендации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45081051"/>
                  </a:ext>
                </a:extLst>
              </a:tr>
              <a:tr h="1076175">
                <a:tc>
                  <a:txBody>
                    <a:bodyPr/>
                    <a:lstStyle/>
                    <a:p>
                      <a:r>
                        <a:rPr lang="ru-RU" dirty="0"/>
                        <a:t>4. Обеспечение организационно-технологической готовности ППЭ к проведению ЕГЭ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Необходимо </a:t>
                      </a:r>
                      <a:r>
                        <a:rPr lang="ru-RU" b="1" dirty="0"/>
                        <a:t>обеспечить участие ВСЕХ ППЭ (всех аудиторий, всех работников, всего оборудования)</a:t>
                      </a:r>
                      <a:r>
                        <a:rPr lang="ru-RU" b="0" dirty="0"/>
                        <a:t>, которые планируется задействовать в основном периоде для проведения ЕГЭ, в федеральных и региональных  тренировочных мероприятиях.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0304679"/>
                  </a:ext>
                </a:extLst>
              </a:tr>
              <a:tr h="1033734">
                <a:tc>
                  <a:txBody>
                    <a:bodyPr/>
                    <a:lstStyle/>
                    <a:p>
                      <a:r>
                        <a:rPr lang="ru-RU" dirty="0"/>
                        <a:t>5. Охват ППЭ общественным наблюдением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Координаторы должны понимать , что нужно подобрать таких кандидатов в общественные наблюдатели, которые ответственно отнесутся к свои обязанностям и ЯВЯТСЯ В ППЭ. Речь идет о ЯВКЕ, а не о назначении.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9417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575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xmlns="" id="{6626787D-F3A9-4859-A7AB-E8C2A3FD27FD}"/>
              </a:ext>
            </a:extLst>
          </p:cNvPr>
          <p:cNvGraphicFramePr/>
          <p:nvPr/>
        </p:nvGraphicFramePr>
        <p:xfrm>
          <a:off x="2819400" y="3800427"/>
          <a:ext cx="2714883" cy="1710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" name="object 3">
            <a:extLst>
              <a:ext uri="{FF2B5EF4-FFF2-40B4-BE49-F238E27FC236}">
                <a16:creationId xmlns:a16="http://schemas.microsoft.com/office/drawing/2014/main" xmlns="" id="{CD2CBCE6-67C2-4007-BF8F-715B225F5196}"/>
              </a:ext>
            </a:extLst>
          </p:cNvPr>
          <p:cNvSpPr/>
          <p:nvPr/>
        </p:nvSpPr>
        <p:spPr>
          <a:xfrm>
            <a:off x="0" y="-1"/>
            <a:ext cx="12192000" cy="900000"/>
          </a:xfrm>
          <a:custGeom>
            <a:avLst/>
            <a:gdLst/>
            <a:ahLst/>
            <a:cxnLst/>
            <a:rect l="l" t="t" r="r" b="b"/>
            <a:pathLst>
              <a:path w="12192000" h="454659">
                <a:moveTo>
                  <a:pt x="0" y="454151"/>
                </a:moveTo>
                <a:lnTo>
                  <a:pt x="12192000" y="454151"/>
                </a:lnTo>
                <a:lnTo>
                  <a:pt x="12192000" y="0"/>
                </a:lnTo>
                <a:lnTo>
                  <a:pt x="0" y="0"/>
                </a:lnTo>
                <a:lnTo>
                  <a:pt x="0" y="45415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 anchor="ctr"/>
          <a:lstStyle/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Организационно-технические нарушения при проведении основного периода </a:t>
            </a:r>
            <a:b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ЕГЭ в Приморском крае в 2022 году</a:t>
            </a: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xmlns="" id="{0A1D7779-9797-4B19-871C-597917BA00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430136"/>
              </p:ext>
            </p:extLst>
          </p:nvPr>
        </p:nvGraphicFramePr>
        <p:xfrm>
          <a:off x="159026" y="1063487"/>
          <a:ext cx="11847444" cy="553363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53139">
                  <a:extLst>
                    <a:ext uri="{9D8B030D-6E8A-4147-A177-3AD203B41FA5}">
                      <a16:colId xmlns:a16="http://schemas.microsoft.com/office/drawing/2014/main" xmlns="" val="1923652423"/>
                    </a:ext>
                  </a:extLst>
                </a:gridCol>
                <a:gridCol w="1073426">
                  <a:extLst>
                    <a:ext uri="{9D8B030D-6E8A-4147-A177-3AD203B41FA5}">
                      <a16:colId xmlns:a16="http://schemas.microsoft.com/office/drawing/2014/main" xmlns="" val="1047336748"/>
                    </a:ext>
                  </a:extLst>
                </a:gridCol>
                <a:gridCol w="8020879">
                  <a:extLst>
                    <a:ext uri="{9D8B030D-6E8A-4147-A177-3AD203B41FA5}">
                      <a16:colId xmlns:a16="http://schemas.microsoft.com/office/drawing/2014/main" xmlns="" val="3001444606"/>
                    </a:ext>
                  </a:extLst>
                </a:gridCol>
              </a:tblGrid>
              <a:tr h="753322">
                <a:tc>
                  <a:txBody>
                    <a:bodyPr/>
                    <a:lstStyle/>
                    <a:p>
                      <a:r>
                        <a:rPr lang="ru-RU" sz="1600" dirty="0"/>
                        <a:t>Нарушения («минус»)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Кол-во баллов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Рекомендации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45081051"/>
                  </a:ext>
                </a:extLst>
              </a:tr>
              <a:tr h="1107474">
                <a:tc>
                  <a:txBody>
                    <a:bodyPr/>
                    <a:lstStyle/>
                    <a:p>
                      <a:r>
                        <a:rPr lang="ru-RU" sz="1600" dirty="0"/>
                        <a:t>1. Наличие в ППЭ участников, сдававших на местах, не соответствующих рассадке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- 10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Обязать Членов ГЭК в ППЭ до начала экзаменов (до 10:00) проконтролировать в рассадку участников в всех аудиториях: все ли участники сидят на своих местах в аудитории!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0304679"/>
                  </a:ext>
                </a:extLst>
              </a:tr>
              <a:tr h="461903">
                <a:tc>
                  <a:txBody>
                    <a:bodyPr/>
                    <a:lstStyle/>
                    <a:p>
                      <a:r>
                        <a:rPr lang="ru-RU" sz="1600" dirty="0"/>
                        <a:t>2. Использование </a:t>
                      </a:r>
                      <a:r>
                        <a:rPr lang="ru-RU" sz="1600" dirty="0" err="1"/>
                        <a:t>апробационных</a:t>
                      </a:r>
                      <a:r>
                        <a:rPr lang="ru-RU" sz="1600" dirty="0"/>
                        <a:t> или прошлогодних бланков ДБО2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- 10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dirty="0"/>
                        <a:t>Обязать членов ГЭК проконтролировать уничтожение </a:t>
                      </a:r>
                      <a:r>
                        <a:rPr lang="ru-RU" sz="1600" dirty="0" err="1"/>
                        <a:t>апробационных</a:t>
                      </a:r>
                      <a:r>
                        <a:rPr lang="ru-RU" sz="1600" dirty="0"/>
                        <a:t> бланков, в т.ч. </a:t>
                      </a:r>
                      <a:r>
                        <a:rPr lang="ru-RU" sz="1600" dirty="0" err="1"/>
                        <a:t>апробационных</a:t>
                      </a:r>
                      <a:r>
                        <a:rPr lang="ru-RU" sz="1600" dirty="0"/>
                        <a:t> бланков ДБО2, используемых при проведении федеральных и региональных тренировочных мероприятий по завершении их проведения!</a:t>
                      </a:r>
                    </a:p>
                    <a:p>
                      <a:r>
                        <a:rPr lang="ru-RU" sz="1600" dirty="0"/>
                        <a:t>Перед началом основного этапа поручить Членам ГЭК убедиться в отсутствии в ППЭ каких- либо бланков с прошлого года или с федеральных  и региональных тренировочных мероприятий!!!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9417703"/>
                  </a:ext>
                </a:extLst>
              </a:tr>
              <a:tr h="436449">
                <a:tc>
                  <a:txBody>
                    <a:bodyPr/>
                    <a:lstStyle/>
                    <a:p>
                      <a:r>
                        <a:rPr lang="ru-RU" sz="1600" dirty="0"/>
                        <a:t>3. Наличие перепутанных бланков участников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- 10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Если комплект ЭМ «рассыпался», его «сдуло ветром», выпал из рук организатора при проверке или раздаче участникам, то организаторам необходимо отложить его в сторону, отметить его на станции печати его как «брак» и с разрешения Члена ГЭК распечатать новый комплект.</a:t>
                      </a:r>
                    </a:p>
                    <a:p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Собрать рассыпавшийся комплект заново не получиться, </a:t>
                      </a:r>
                      <a:r>
                        <a:rPr lang="ru-RU" sz="1600" dirty="0"/>
                        <a:t>так как штрих коды не позволяют однозначно визуально идентифицировать принадлежность бланков и КИМ одному и тому же комплекту ЭМ!!!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Кроме выданных ранее комплектов ЭМ участнику выдаются ТОЛЬКО бланки ДБО2!!!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5311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51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xmlns="" id="{6626787D-F3A9-4859-A7AB-E8C2A3FD27FD}"/>
              </a:ext>
            </a:extLst>
          </p:cNvPr>
          <p:cNvGraphicFramePr/>
          <p:nvPr/>
        </p:nvGraphicFramePr>
        <p:xfrm>
          <a:off x="2819400" y="3800427"/>
          <a:ext cx="2714883" cy="1710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" name="object 3">
            <a:extLst>
              <a:ext uri="{FF2B5EF4-FFF2-40B4-BE49-F238E27FC236}">
                <a16:creationId xmlns:a16="http://schemas.microsoft.com/office/drawing/2014/main" xmlns="" id="{CD2CBCE6-67C2-4007-BF8F-715B225F5196}"/>
              </a:ext>
            </a:extLst>
          </p:cNvPr>
          <p:cNvSpPr/>
          <p:nvPr/>
        </p:nvSpPr>
        <p:spPr>
          <a:xfrm>
            <a:off x="0" y="-1"/>
            <a:ext cx="12192000" cy="900000"/>
          </a:xfrm>
          <a:custGeom>
            <a:avLst/>
            <a:gdLst/>
            <a:ahLst/>
            <a:cxnLst/>
            <a:rect l="l" t="t" r="r" b="b"/>
            <a:pathLst>
              <a:path w="12192000" h="454659">
                <a:moveTo>
                  <a:pt x="0" y="454151"/>
                </a:moveTo>
                <a:lnTo>
                  <a:pt x="12192000" y="454151"/>
                </a:lnTo>
                <a:lnTo>
                  <a:pt x="12192000" y="0"/>
                </a:lnTo>
                <a:lnTo>
                  <a:pt x="0" y="0"/>
                </a:lnTo>
                <a:lnTo>
                  <a:pt x="0" y="45415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 anchor="ctr"/>
          <a:lstStyle/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Организационно-технические нарушения при проведении основного периода </a:t>
            </a:r>
            <a:b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ЕГЭ в Приморском крае в 2022 году</a:t>
            </a: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xmlns="" id="{0A1D7779-9797-4B19-871C-597917BA00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423236"/>
              </p:ext>
            </p:extLst>
          </p:nvPr>
        </p:nvGraphicFramePr>
        <p:xfrm>
          <a:off x="159026" y="1063487"/>
          <a:ext cx="11847444" cy="566060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53139">
                  <a:extLst>
                    <a:ext uri="{9D8B030D-6E8A-4147-A177-3AD203B41FA5}">
                      <a16:colId xmlns:a16="http://schemas.microsoft.com/office/drawing/2014/main" xmlns="" val="1923652423"/>
                    </a:ext>
                  </a:extLst>
                </a:gridCol>
                <a:gridCol w="1073426">
                  <a:extLst>
                    <a:ext uri="{9D8B030D-6E8A-4147-A177-3AD203B41FA5}">
                      <a16:colId xmlns:a16="http://schemas.microsoft.com/office/drawing/2014/main" xmlns="" val="1047336748"/>
                    </a:ext>
                  </a:extLst>
                </a:gridCol>
                <a:gridCol w="8020879">
                  <a:extLst>
                    <a:ext uri="{9D8B030D-6E8A-4147-A177-3AD203B41FA5}">
                      <a16:colId xmlns:a16="http://schemas.microsoft.com/office/drawing/2014/main" xmlns="" val="3001444606"/>
                    </a:ext>
                  </a:extLst>
                </a:gridCol>
              </a:tblGrid>
              <a:tr h="753322">
                <a:tc>
                  <a:txBody>
                    <a:bodyPr/>
                    <a:lstStyle/>
                    <a:p>
                      <a:r>
                        <a:rPr lang="ru-RU" sz="1600" dirty="0"/>
                        <a:t>Нарушения («минус»)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Кол-во баллов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Рекомендации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45081051"/>
                  </a:ext>
                </a:extLst>
              </a:tr>
              <a:tr h="1107474">
                <a:tc>
                  <a:txBody>
                    <a:bodyPr/>
                    <a:lstStyle/>
                    <a:p>
                      <a:r>
                        <a:rPr lang="ru-RU" sz="1600" dirty="0"/>
                        <a:t>4. Ошибочные метки организаторов в бланках регистрации «не завершил экзамен» и /или «Удален с экзамена»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- 10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При каждом инструктаже организаторов Руководитель ППЭ должен обратить внимание организаторов на то, что метки проставляются </a:t>
                      </a:r>
                      <a:r>
                        <a:rPr lang="ru-RU" sz="1600" u="sng" dirty="0"/>
                        <a:t>только с разрешения Членов ГЭК в ППЭ</a:t>
                      </a:r>
                      <a:r>
                        <a:rPr lang="ru-RU" sz="1600" dirty="0"/>
                        <a:t>!!! </a:t>
                      </a:r>
                    </a:p>
                    <a:p>
                      <a:r>
                        <a:rPr lang="ru-RU" sz="1600" b="1" dirty="0"/>
                        <a:t>На тренировках обратить на это особое внимание!!!</a:t>
                      </a:r>
                      <a:r>
                        <a:rPr lang="ru-RU" sz="1600" dirty="0"/>
                        <a:t/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При получении бланков в Штабе и выполнении сканирования бланков Членам ГЭК контролировать наличие меток на бланках и их соответствие оформленным актам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0304679"/>
                  </a:ext>
                </a:extLst>
              </a:tr>
              <a:tr h="461903">
                <a:tc>
                  <a:txBody>
                    <a:bodyPr/>
                    <a:lstStyle/>
                    <a:p>
                      <a:r>
                        <a:rPr lang="ru-RU" sz="1600" dirty="0"/>
                        <a:t>5. Нехватка ЭМ для участников, в т.ч. бланков ДБО2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- 10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Обеспечить печать бланков ДБО2 в достаточном количестве (не менее 2-х на каждого «потенциального» участника), перед началом экзамена выдать достаточное количество бланков ДБО2 в аудитории проведения, в ходе проведения экзамена Членам ГЭК контролировать наличие достаточного количества ДБО2 в аудиториях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9417703"/>
                  </a:ext>
                </a:extLst>
              </a:tr>
              <a:tr h="898759">
                <a:tc>
                  <a:txBody>
                    <a:bodyPr/>
                    <a:lstStyle/>
                    <a:p>
                      <a:r>
                        <a:rPr lang="ru-RU" sz="1600" dirty="0"/>
                        <a:t>6. Не своевременное начало экзамена по вине лиц, привлекаемых к проведению экзамена (позднее 11</a:t>
                      </a:r>
                      <a:r>
                        <a:rPr lang="en-US" sz="1600" dirty="0"/>
                        <a:t>:00)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- </a:t>
                      </a:r>
                      <a:r>
                        <a:rPr lang="en-US" sz="1600" dirty="0"/>
                        <a:t>2</a:t>
                      </a:r>
                      <a:r>
                        <a:rPr lang="ru-RU" sz="1600" dirty="0"/>
                        <a:t> 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за факт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Членам ГЭК контролировать начало экзаменов!!!</a:t>
                      </a:r>
                    </a:p>
                    <a:p>
                      <a:endParaRPr lang="ru-RU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Если до 9</a:t>
                      </a:r>
                      <a:r>
                        <a:rPr lang="en-US" sz="1600" dirty="0"/>
                        <a:t>:45</a:t>
                      </a:r>
                      <a:r>
                        <a:rPr lang="ru-RU" sz="1600" dirty="0"/>
                        <a:t>  в Штабе ППЭ не получен ключ для расшифровки ЭМ из-за отсутствия доступа к Интернет – начинать процесс получения ключа по телефону!</a:t>
                      </a:r>
                    </a:p>
                    <a:p>
                      <a:endParaRPr lang="ru-RU" sz="1600" dirty="0"/>
                    </a:p>
                    <a:p>
                      <a:r>
                        <a:rPr lang="ru-RU" sz="1600" dirty="0"/>
                        <a:t>В случае если экзамен не начался до 10</a:t>
                      </a:r>
                      <a:r>
                        <a:rPr lang="en-US" sz="1600" dirty="0"/>
                        <a:t>:3</a:t>
                      </a:r>
                      <a:r>
                        <a:rPr lang="ru-RU" sz="1600" dirty="0"/>
                        <a:t>0 и (или) имеются технические проблемы – незамедлительно информировать РЦОИ и Горячую линию !!!</a:t>
                      </a:r>
                    </a:p>
                    <a:p>
                      <a:endParaRPr lang="ru-RU" sz="1600" dirty="0"/>
                    </a:p>
                    <a:p>
                      <a:r>
                        <a:rPr lang="ru-RU" sz="1600" dirty="0"/>
                        <a:t>Если проблема с основной станцией печати в аудитории не решена до 10:20 – следует использовать резервную станцию 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5311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506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ject 3">
            <a:extLst>
              <a:ext uri="{FF2B5EF4-FFF2-40B4-BE49-F238E27FC236}">
                <a16:creationId xmlns:a16="http://schemas.microsoft.com/office/drawing/2014/main" xmlns="" id="{CD2CBCE6-67C2-4007-BF8F-715B225F5196}"/>
              </a:ext>
            </a:extLst>
          </p:cNvPr>
          <p:cNvSpPr/>
          <p:nvPr/>
        </p:nvSpPr>
        <p:spPr>
          <a:xfrm>
            <a:off x="0" y="-1"/>
            <a:ext cx="12192000" cy="900000"/>
          </a:xfrm>
          <a:custGeom>
            <a:avLst/>
            <a:gdLst/>
            <a:ahLst/>
            <a:cxnLst/>
            <a:rect l="l" t="t" r="r" b="b"/>
            <a:pathLst>
              <a:path w="12192000" h="454659">
                <a:moveTo>
                  <a:pt x="0" y="454151"/>
                </a:moveTo>
                <a:lnTo>
                  <a:pt x="12192000" y="454151"/>
                </a:lnTo>
                <a:lnTo>
                  <a:pt x="12192000" y="0"/>
                </a:lnTo>
                <a:lnTo>
                  <a:pt x="0" y="0"/>
                </a:lnTo>
                <a:lnTo>
                  <a:pt x="0" y="45415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 anchor="ctr"/>
          <a:lstStyle/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Организационно-технические нарушения при проведении основного периода </a:t>
            </a:r>
            <a:b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ЕГЭ в Приморском крае в 2022 году</a:t>
            </a: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xmlns="" id="{0A1D7779-9797-4B19-871C-597917BA00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068749"/>
              </p:ext>
            </p:extLst>
          </p:nvPr>
        </p:nvGraphicFramePr>
        <p:xfrm>
          <a:off x="159026" y="1063487"/>
          <a:ext cx="11847444" cy="474677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822713">
                  <a:extLst>
                    <a:ext uri="{9D8B030D-6E8A-4147-A177-3AD203B41FA5}">
                      <a16:colId xmlns:a16="http://schemas.microsoft.com/office/drawing/2014/main" xmlns="" val="1923652423"/>
                    </a:ext>
                  </a:extLst>
                </a:gridCol>
                <a:gridCol w="1003852">
                  <a:extLst>
                    <a:ext uri="{9D8B030D-6E8A-4147-A177-3AD203B41FA5}">
                      <a16:colId xmlns:a16="http://schemas.microsoft.com/office/drawing/2014/main" xmlns="" val="1047336748"/>
                    </a:ext>
                  </a:extLst>
                </a:gridCol>
                <a:gridCol w="8020879">
                  <a:extLst>
                    <a:ext uri="{9D8B030D-6E8A-4147-A177-3AD203B41FA5}">
                      <a16:colId xmlns:a16="http://schemas.microsoft.com/office/drawing/2014/main" xmlns="" val="3001444606"/>
                    </a:ext>
                  </a:extLst>
                </a:gridCol>
              </a:tblGrid>
              <a:tr h="942965">
                <a:tc>
                  <a:txBody>
                    <a:bodyPr/>
                    <a:lstStyle/>
                    <a:p>
                      <a:r>
                        <a:rPr lang="ru-RU" sz="1600" dirty="0"/>
                        <a:t>Нарушения («минус»)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Кол-во баллов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Рекомендации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45081051"/>
                  </a:ext>
                </a:extLst>
              </a:tr>
              <a:tr h="1919505">
                <a:tc>
                  <a:txBody>
                    <a:bodyPr/>
                    <a:lstStyle/>
                    <a:p>
                      <a:r>
                        <a:rPr lang="ru-RU" sz="1600" dirty="0"/>
                        <a:t>7</a:t>
                      </a:r>
                      <a:r>
                        <a:rPr lang="en-US" sz="1600" dirty="0"/>
                        <a:t>. </a:t>
                      </a:r>
                      <a:r>
                        <a:rPr lang="ru-RU" sz="1600" dirty="0"/>
                        <a:t>Нарушение информационной безопасности ЭМ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- </a:t>
                      </a:r>
                      <a:r>
                        <a:rPr lang="en-US" sz="1600" dirty="0"/>
                        <a:t>2</a:t>
                      </a:r>
                      <a:r>
                        <a:rPr lang="ru-RU" sz="1600" dirty="0"/>
                        <a:t>0 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за факт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Проинструктировать организаторов о необходимости </a:t>
                      </a:r>
                      <a:r>
                        <a:rPr lang="ru-RU" sz="1600" b="1" dirty="0"/>
                        <a:t>наблюдения за участниками с разных ракурсов (позиций) в аудитории в течение всего экзамена</a:t>
                      </a:r>
                      <a:r>
                        <a:rPr lang="ru-RU" sz="1600" b="0" dirty="0"/>
                        <a:t>.</a:t>
                      </a:r>
                    </a:p>
                    <a:p>
                      <a:endParaRPr lang="ru-RU" sz="1600" b="0" dirty="0"/>
                    </a:p>
                    <a:p>
                      <a:r>
                        <a:rPr lang="ru-RU" sz="1600" b="0" dirty="0"/>
                        <a:t>Уделить внимание участникам, просматривающим КИМ вертикально перед собой, накрывающих КИМ своим телом. </a:t>
                      </a:r>
                    </a:p>
                    <a:p>
                      <a:endParaRPr lang="ru-RU" sz="1600" b="0" dirty="0"/>
                    </a:p>
                    <a:p>
                      <a:r>
                        <a:rPr lang="ru-RU" sz="1600" b="0" dirty="0"/>
                        <a:t>Если один из организаторов занят оформлением выхода участника, выдачи бланков ДБО2, приемом бланков – второй организатор ведет пристальное наблюдение!!!</a:t>
                      </a:r>
                    </a:p>
                    <a:p>
                      <a:endParaRPr lang="ru-RU" sz="1600" b="0" dirty="0"/>
                    </a:p>
                    <a:p>
                      <a:r>
                        <a:rPr lang="ru-RU" sz="1600" b="0" dirty="0"/>
                        <a:t>Нельзя оставлять участников без присмотра!!!</a:t>
                      </a:r>
                    </a:p>
                    <a:p>
                      <a:endParaRPr lang="ru-RU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0304679"/>
                  </a:ext>
                </a:extLst>
              </a:tr>
              <a:tr h="1030133">
                <a:tc>
                  <a:txBody>
                    <a:bodyPr/>
                    <a:lstStyle/>
                    <a:p>
                      <a:r>
                        <a:rPr lang="ru-RU" sz="1600" dirty="0"/>
                        <a:t>8. Выявление нарушений из обращений граждан в Рособрнадзор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- 4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Необходимо провести разъяснительную работу среди организаторов в ППЭ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о возможных вариантах нарушений Порядка и методах их профилактики, предупреждения и предотвращения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9417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319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xmlns="" id="{6626787D-F3A9-4859-A7AB-E8C2A3FD27FD}"/>
              </a:ext>
            </a:extLst>
          </p:cNvPr>
          <p:cNvGraphicFramePr/>
          <p:nvPr/>
        </p:nvGraphicFramePr>
        <p:xfrm>
          <a:off x="2819400" y="3800427"/>
          <a:ext cx="2714883" cy="1710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" name="object 3">
            <a:extLst>
              <a:ext uri="{FF2B5EF4-FFF2-40B4-BE49-F238E27FC236}">
                <a16:creationId xmlns:a16="http://schemas.microsoft.com/office/drawing/2014/main" xmlns="" id="{CD2CBCE6-67C2-4007-BF8F-715B225F5196}"/>
              </a:ext>
            </a:extLst>
          </p:cNvPr>
          <p:cNvSpPr/>
          <p:nvPr/>
        </p:nvSpPr>
        <p:spPr>
          <a:xfrm>
            <a:off x="0" y="-1"/>
            <a:ext cx="12192000" cy="900000"/>
          </a:xfrm>
          <a:custGeom>
            <a:avLst/>
            <a:gdLst/>
            <a:ahLst/>
            <a:cxnLst/>
            <a:rect l="l" t="t" r="r" b="b"/>
            <a:pathLst>
              <a:path w="12192000" h="454659">
                <a:moveTo>
                  <a:pt x="0" y="454151"/>
                </a:moveTo>
                <a:lnTo>
                  <a:pt x="12192000" y="454151"/>
                </a:lnTo>
                <a:lnTo>
                  <a:pt x="12192000" y="0"/>
                </a:lnTo>
                <a:lnTo>
                  <a:pt x="0" y="0"/>
                </a:lnTo>
                <a:lnTo>
                  <a:pt x="0" y="45415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 anchor="ctr"/>
          <a:lstStyle/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Организационно-технические нарушения при проведении основного периода </a:t>
            </a:r>
            <a:b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ЕГЭ в Приморском крае в 2022 году</a:t>
            </a: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xmlns="" id="{0A1D7779-9797-4B19-871C-597917BA00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777876"/>
              </p:ext>
            </p:extLst>
          </p:nvPr>
        </p:nvGraphicFramePr>
        <p:xfrm>
          <a:off x="159026" y="1063487"/>
          <a:ext cx="11847444" cy="450236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822713">
                  <a:extLst>
                    <a:ext uri="{9D8B030D-6E8A-4147-A177-3AD203B41FA5}">
                      <a16:colId xmlns:a16="http://schemas.microsoft.com/office/drawing/2014/main" xmlns="" val="1923652423"/>
                    </a:ext>
                  </a:extLst>
                </a:gridCol>
                <a:gridCol w="1003852">
                  <a:extLst>
                    <a:ext uri="{9D8B030D-6E8A-4147-A177-3AD203B41FA5}">
                      <a16:colId xmlns:a16="http://schemas.microsoft.com/office/drawing/2014/main" xmlns="" val="1047336748"/>
                    </a:ext>
                  </a:extLst>
                </a:gridCol>
                <a:gridCol w="8020879">
                  <a:extLst>
                    <a:ext uri="{9D8B030D-6E8A-4147-A177-3AD203B41FA5}">
                      <a16:colId xmlns:a16="http://schemas.microsoft.com/office/drawing/2014/main" xmlns="" val="3001444606"/>
                    </a:ext>
                  </a:extLst>
                </a:gridCol>
              </a:tblGrid>
              <a:tr h="753322">
                <a:tc>
                  <a:txBody>
                    <a:bodyPr/>
                    <a:lstStyle/>
                    <a:p>
                      <a:r>
                        <a:rPr lang="ru-RU" sz="1600" dirty="0"/>
                        <a:t>Нарушения («минус»)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Кол-во баллов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Рекомендации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45081051"/>
                  </a:ext>
                </a:extLst>
              </a:tr>
              <a:tr h="648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9. Не завершение участниками КЕГЭ по Информатике и ИКТ и ЕГЭ по Иностранным языкам 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(устная часть) по причине организационно-технологических сбоев, 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а так же фиксация подтвержденного факта отсутствия на рабочем месте участника КЕГЭ необходимого ему для выполнения задания программного обеспечения (ПО)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- 5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При подготовке к проведению ЕГЭ техническим специалистам на все станции КЕГЭ следует установить утвержденный ОИВ перечень программного обеспечения  и проверить его работоспособность путем выполнения тестовых файлов в средах разработки.</a:t>
                      </a:r>
                    </a:p>
                    <a:p>
                      <a:endParaRPr lang="ru-RU" sz="1600" b="0" dirty="0"/>
                    </a:p>
                    <a:p>
                      <a:r>
                        <a:rPr lang="ru-RU" sz="1600" b="0" dirty="0"/>
                        <a:t>Членам ГЭК убедиться, что все перечисленное в списке ПО установлено на всех станция КЕГЭ, оно работоспособно, и его версии соответствуют утвержденному списку.</a:t>
                      </a:r>
                    </a:p>
                    <a:p>
                      <a:endParaRPr lang="ru-RU" sz="1600" b="0" dirty="0"/>
                    </a:p>
                    <a:p>
                      <a:endParaRPr lang="ru-RU" sz="1600" b="0" dirty="0"/>
                    </a:p>
                    <a:p>
                      <a:endParaRPr lang="ru-RU" sz="1600" b="0" dirty="0"/>
                    </a:p>
                    <a:p>
                      <a:endParaRPr lang="ru-RU" sz="1600" b="0" dirty="0"/>
                    </a:p>
                    <a:p>
                      <a:r>
                        <a:rPr lang="ru-RU" sz="1600" b="0" dirty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0304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938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xmlns="" id="{6626787D-F3A9-4859-A7AB-E8C2A3FD27FD}"/>
              </a:ext>
            </a:extLst>
          </p:cNvPr>
          <p:cNvGraphicFramePr/>
          <p:nvPr/>
        </p:nvGraphicFramePr>
        <p:xfrm>
          <a:off x="2819400" y="3800427"/>
          <a:ext cx="2714883" cy="1710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" name="object 3">
            <a:extLst>
              <a:ext uri="{FF2B5EF4-FFF2-40B4-BE49-F238E27FC236}">
                <a16:creationId xmlns:a16="http://schemas.microsoft.com/office/drawing/2014/main" xmlns="" id="{CD2CBCE6-67C2-4007-BF8F-715B225F5196}"/>
              </a:ext>
            </a:extLst>
          </p:cNvPr>
          <p:cNvSpPr/>
          <p:nvPr/>
        </p:nvSpPr>
        <p:spPr>
          <a:xfrm>
            <a:off x="0" y="-1"/>
            <a:ext cx="12192000" cy="900000"/>
          </a:xfrm>
          <a:custGeom>
            <a:avLst/>
            <a:gdLst/>
            <a:ahLst/>
            <a:cxnLst/>
            <a:rect l="l" t="t" r="r" b="b"/>
            <a:pathLst>
              <a:path w="12192000" h="454659">
                <a:moveTo>
                  <a:pt x="0" y="454151"/>
                </a:moveTo>
                <a:lnTo>
                  <a:pt x="12192000" y="454151"/>
                </a:lnTo>
                <a:lnTo>
                  <a:pt x="12192000" y="0"/>
                </a:lnTo>
                <a:lnTo>
                  <a:pt x="0" y="0"/>
                </a:lnTo>
                <a:lnTo>
                  <a:pt x="0" y="45415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 anchor="ctr"/>
          <a:lstStyle/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Организационно-технические нарушения при проведении основного периода </a:t>
            </a:r>
            <a:b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ЕГЭ в Приморском крае в 2022 году</a:t>
            </a: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xmlns="" id="{0A1D7779-9797-4B19-871C-597917BA00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140010"/>
              </p:ext>
            </p:extLst>
          </p:nvPr>
        </p:nvGraphicFramePr>
        <p:xfrm>
          <a:off x="159026" y="1063487"/>
          <a:ext cx="11847444" cy="492908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822713">
                  <a:extLst>
                    <a:ext uri="{9D8B030D-6E8A-4147-A177-3AD203B41FA5}">
                      <a16:colId xmlns:a16="http://schemas.microsoft.com/office/drawing/2014/main" xmlns="" val="1923652423"/>
                    </a:ext>
                  </a:extLst>
                </a:gridCol>
                <a:gridCol w="1003852">
                  <a:extLst>
                    <a:ext uri="{9D8B030D-6E8A-4147-A177-3AD203B41FA5}">
                      <a16:colId xmlns:a16="http://schemas.microsoft.com/office/drawing/2014/main" xmlns="" val="1047336748"/>
                    </a:ext>
                  </a:extLst>
                </a:gridCol>
                <a:gridCol w="8020879">
                  <a:extLst>
                    <a:ext uri="{9D8B030D-6E8A-4147-A177-3AD203B41FA5}">
                      <a16:colId xmlns:a16="http://schemas.microsoft.com/office/drawing/2014/main" xmlns="" val="3001444606"/>
                    </a:ext>
                  </a:extLst>
                </a:gridCol>
              </a:tblGrid>
              <a:tr h="753322">
                <a:tc>
                  <a:txBody>
                    <a:bodyPr/>
                    <a:lstStyle/>
                    <a:p>
                      <a:r>
                        <a:rPr lang="ru-RU" sz="1600" dirty="0"/>
                        <a:t>Нарушения («минус»)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Кол-во баллов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Рекомендации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45081051"/>
                  </a:ext>
                </a:extLst>
              </a:tr>
              <a:tr h="648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10. Не соблюдение сроков сканирования и (или) обработки бланков ЕГЭ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При наличии больших объёмов бланков участников необходимо распределить работу между несколькими техническими специалистами</a:t>
                      </a:r>
                      <a:r>
                        <a:rPr lang="en-US" sz="1600" b="0" dirty="0"/>
                        <a:t> </a:t>
                      </a:r>
                      <a:r>
                        <a:rPr lang="ru-RU" sz="1600" b="0" dirty="0"/>
                        <a:t>и станциями. Сканирование </a:t>
                      </a:r>
                      <a:r>
                        <a:rPr lang="ru-RU" sz="1600" b="0" u="sng" dirty="0"/>
                        <a:t>форм </a:t>
                      </a:r>
                      <a:r>
                        <a:rPr lang="ru-RU" sz="1600" b="0" dirty="0"/>
                        <a:t>ППЭ осуществляется строго только на ОДНОЙ из станций!! Начинать сканирования бланков из аудиторий по мере их поступления в Штаб ППЭ, не дожидаясь принятия бланков от всех аудиторий!</a:t>
                      </a:r>
                    </a:p>
                    <a:p>
                      <a:endParaRPr lang="ru-RU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0304679"/>
                  </a:ext>
                </a:extLst>
              </a:tr>
              <a:tr h="347870">
                <a:tc>
                  <a:txBody>
                    <a:bodyPr/>
                    <a:lstStyle/>
                    <a:p>
                      <a:r>
                        <a:rPr lang="ru-RU" sz="1600" dirty="0"/>
                        <a:t>11. Отсутствует / не в полном объеме контроль за отработкой меток о нарушении в ППЭ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- 10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Руководитель ППЭ обязан отслеживать на Федеральном портале </a:t>
                      </a:r>
                      <a:r>
                        <a:rPr lang="en-US" sz="1600" dirty="0"/>
                        <a:t>SMOTRIEGE</a:t>
                      </a:r>
                      <a:r>
                        <a:rPr lang="ru-RU" sz="1600" dirty="0"/>
                        <a:t> появление меток о нарушениях и </a:t>
                      </a:r>
                      <a:r>
                        <a:rPr lang="ru-RU" sz="1600" u="sng" dirty="0"/>
                        <a:t>отрабатывать их в течении 15 минут</a:t>
                      </a:r>
                      <a:r>
                        <a:rPr lang="ru-RU" sz="1600" dirty="0"/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sng" dirty="0"/>
                        <a:t>Не допустимо наличие неотработанных меток </a:t>
                      </a:r>
                      <a:r>
                        <a:rPr lang="ru-RU" sz="1600" dirty="0"/>
                        <a:t>по завершении экзамена в ППЭ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Во время экзамена в Штабе ППЭ должен постоянно находиться специалист отслеживающий появление меток через приложение управления камерами (</a:t>
                      </a:r>
                      <a:r>
                        <a:rPr lang="en-US" sz="1600" dirty="0"/>
                        <a:t>CCTV</a:t>
                      </a:r>
                      <a:r>
                        <a:rPr lang="ru-RU" sz="1600" dirty="0"/>
                        <a:t>-решение) или через Портал </a:t>
                      </a:r>
                      <a:r>
                        <a:rPr lang="en-US" sz="1600" dirty="0"/>
                        <a:t>smotiege.ru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9417703"/>
                  </a:ext>
                </a:extLst>
              </a:tr>
              <a:tr h="436449">
                <a:tc>
                  <a:txBody>
                    <a:bodyPr/>
                    <a:lstStyle/>
                    <a:p>
                      <a:r>
                        <a:rPr lang="en-US" sz="1600" dirty="0"/>
                        <a:t>12. </a:t>
                      </a:r>
                      <a:r>
                        <a:rPr lang="ru-RU" sz="1600" dirty="0"/>
                        <a:t>Прочие организационно-технологические нарушения, допущенные на экзамене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600" dirty="0"/>
                        <a:t>- 3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1600" dirty="0"/>
                        <a:t>за факт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Необходимо провести разъяснительную работу среди организаторов в ППЭ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о возможных вариантах нарушений Порядка и методах их профилактики, предупреждения и предотвращения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5311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595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799A205A-69DA-4E3A-8926-691F0EBE3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455873"/>
              </p:ext>
            </p:extLst>
          </p:nvPr>
        </p:nvGraphicFramePr>
        <p:xfrm>
          <a:off x="1" y="617244"/>
          <a:ext cx="12191999" cy="5184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2930">
                  <a:extLst>
                    <a:ext uri="{9D8B030D-6E8A-4147-A177-3AD203B41FA5}">
                      <a16:colId xmlns:a16="http://schemas.microsoft.com/office/drawing/2014/main" xmlns="" val="102548967"/>
                    </a:ext>
                  </a:extLst>
                </a:gridCol>
                <a:gridCol w="3253514">
                  <a:extLst>
                    <a:ext uri="{9D8B030D-6E8A-4147-A177-3AD203B41FA5}">
                      <a16:colId xmlns:a16="http://schemas.microsoft.com/office/drawing/2014/main" xmlns="" val="499643704"/>
                    </a:ext>
                  </a:extLst>
                </a:gridCol>
                <a:gridCol w="1501478">
                  <a:extLst>
                    <a:ext uri="{9D8B030D-6E8A-4147-A177-3AD203B41FA5}">
                      <a16:colId xmlns:a16="http://schemas.microsoft.com/office/drawing/2014/main" xmlns="" val="1109766362"/>
                    </a:ext>
                  </a:extLst>
                </a:gridCol>
                <a:gridCol w="1069051">
                  <a:extLst>
                    <a:ext uri="{9D8B030D-6E8A-4147-A177-3AD203B41FA5}">
                      <a16:colId xmlns:a16="http://schemas.microsoft.com/office/drawing/2014/main" xmlns="" val="3168115636"/>
                    </a:ext>
                  </a:extLst>
                </a:gridCol>
                <a:gridCol w="3459405">
                  <a:extLst>
                    <a:ext uri="{9D8B030D-6E8A-4147-A177-3AD203B41FA5}">
                      <a16:colId xmlns:a16="http://schemas.microsoft.com/office/drawing/2014/main" xmlns="" val="1594296406"/>
                    </a:ext>
                  </a:extLst>
                </a:gridCol>
                <a:gridCol w="1645621">
                  <a:extLst>
                    <a:ext uri="{9D8B030D-6E8A-4147-A177-3AD203B41FA5}">
                      <a16:colId xmlns:a16="http://schemas.microsoft.com/office/drawing/2014/main" xmlns="" val="4176673792"/>
                    </a:ext>
                  </a:extLst>
                </a:gridCol>
              </a:tblGrid>
              <a:tr h="4222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ППЭ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Описание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Тип ошибки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Вид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Результат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Зона ответственности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extLst>
                  <a:ext uri="{0D108BD9-81ED-4DB2-BD59-A6C34878D82A}">
                    <a16:rowId xmlns:a16="http://schemas.microsoft.com/office/drawing/2014/main" xmlns="" val="4252071407"/>
                  </a:ext>
                </a:extLst>
              </a:tr>
              <a:tr h="86858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ППЭ 0515</a:t>
                      </a:r>
                    </a:p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ППЭ 0516</a:t>
                      </a:r>
                    </a:p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ППЭ 1201</a:t>
                      </a:r>
                    </a:p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ППЭ 3202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Несвоевременный контроль технической готовности ППЭ к ЕГЭ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Подготовка к экзамену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нарушение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Отметка ФЦТ о нарушении порядка проведения ГИА.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Снятие баллов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ТС, РППЭ, ЧГЭК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extLst>
                  <a:ext uri="{0D108BD9-81ED-4DB2-BD59-A6C34878D82A}">
                    <a16:rowId xmlns:a16="http://schemas.microsoft.com/office/drawing/2014/main" xmlns="" val="14865945"/>
                  </a:ext>
                </a:extLst>
              </a:tr>
              <a:tr h="91476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ППЭ 0515</a:t>
                      </a:r>
                    </a:p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ППЭ 0301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Незавершение участниками КЕГЭ экзамена по причине организационно-технологических сбоев (сбой на уровне региона)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Проведение экзамена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нарушение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Отметка ФЦТ о нарушении порядка проведения ГИА.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Снятие баллов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ТС, РППЭ, ЧГЭК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extLst>
                  <a:ext uri="{0D108BD9-81ED-4DB2-BD59-A6C34878D82A}">
                    <a16:rowId xmlns:a16="http://schemas.microsoft.com/office/drawing/2014/main" xmlns="" val="1839247910"/>
                  </a:ext>
                </a:extLst>
              </a:tr>
              <a:tr h="6413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ППЭ 0502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Нарушение информационной безопасности ЭМ (1 КИМ в сети «Интернет»)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Проведение экзамена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нарушение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Отметка ФЦТ о нарушении порядка проведения ГИА.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Снятие баллов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Организатор в аудитории, ЧГЭК, РППЭ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extLst>
                  <a:ext uri="{0D108BD9-81ED-4DB2-BD59-A6C34878D82A}">
                    <a16:rowId xmlns:a16="http://schemas.microsoft.com/office/drawing/2014/main" xmlns="" val="2779976344"/>
                  </a:ext>
                </a:extLst>
              </a:tr>
              <a:tr h="439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67 %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знали где взять диски для прохождения КТГ на КЕГЭ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подготовка к экзамену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ошибка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Замедление прохождение контроля технической готовности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ТС, РППЭ, ЧГЭК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extLst>
                  <a:ext uri="{0D108BD9-81ED-4DB2-BD59-A6C34878D82A}">
                    <a16:rowId xmlns:a16="http://schemas.microsoft.com/office/drawing/2014/main" xmlns="" val="325333525"/>
                  </a:ext>
                </a:extLst>
              </a:tr>
              <a:tr h="4222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43 %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вовремя выставлен флажок </a:t>
                      </a:r>
                      <a:b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«Бланки переданы в РЦОИ»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передача статусов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нарушение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Отметка ФЦТ о нарушении порядка проведения ГИА.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Снятие баллов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ТС, РППЭ, ЧГЭК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extLst>
                  <a:ext uri="{0D108BD9-81ED-4DB2-BD59-A6C34878D82A}">
                    <a16:rowId xmlns:a16="http://schemas.microsoft.com/office/drawing/2014/main" xmlns="" val="3123511129"/>
                  </a:ext>
                </a:extLst>
              </a:tr>
              <a:tr h="484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53 %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вовремя выставлен статус «Аудирование завершено»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передача статусов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нарушение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Отметка ФЦТ о нарушении порядка проведения ГИА.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Снятие баллов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ТС, организатор в аудитории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extLst>
                  <a:ext uri="{0D108BD9-81ED-4DB2-BD59-A6C34878D82A}">
                    <a16:rowId xmlns:a16="http://schemas.microsoft.com/office/drawing/2014/main" xmlns="" val="208275156"/>
                  </a:ext>
                </a:extLst>
              </a:tr>
              <a:tr h="4222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76 %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Избыточное сканирование документов ППЭ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сканирование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ошибка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Существенное замедление приёма электронных образов ЭМ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ТС, РППЭ, ЧГЭК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extLst>
                  <a:ext uri="{0D108BD9-81ED-4DB2-BD59-A6C34878D82A}">
                    <a16:rowId xmlns:a16="http://schemas.microsoft.com/office/drawing/2014/main" xmlns="" val="1835959289"/>
                  </a:ext>
                </a:extLst>
              </a:tr>
              <a:tr h="4536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41 %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нажимают кнопку «корректно» после печати последнего КИМ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работа со станцией печати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нарушение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Отметка ФЦТ о нарушении порядка проведения ГИА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организатор в аудитории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6875" marR="46875" marT="0" marB="0"/>
                </a:tc>
                <a:extLst>
                  <a:ext uri="{0D108BD9-81ED-4DB2-BD59-A6C34878D82A}">
                    <a16:rowId xmlns:a16="http://schemas.microsoft.com/office/drawing/2014/main" xmlns="" val="3506634278"/>
                  </a:ext>
                </a:extLst>
              </a:tr>
            </a:tbl>
          </a:graphicData>
        </a:graphic>
      </p:graphicFrame>
      <p:sp>
        <p:nvSpPr>
          <p:cNvPr id="3" name="object 12">
            <a:extLst>
              <a:ext uri="{FF2B5EF4-FFF2-40B4-BE49-F238E27FC236}">
                <a16:creationId xmlns:a16="http://schemas.microsoft.com/office/drawing/2014/main" xmlns="" id="{CB22F2CF-0BB0-4BAB-AFB1-AF271FA2D826}"/>
              </a:ext>
            </a:extLst>
          </p:cNvPr>
          <p:cNvSpPr txBox="1"/>
          <p:nvPr/>
        </p:nvSpPr>
        <p:spPr>
          <a:xfrm>
            <a:off x="228599" y="5870852"/>
            <a:ext cx="11734802" cy="855106"/>
          </a:xfrm>
          <a:prstGeom prst="rect">
            <a:avLst/>
          </a:prstGeom>
          <a:solidFill>
            <a:srgbClr val="FFFFFF"/>
          </a:solidFill>
          <a:ln w="38100">
            <a:solidFill>
              <a:srgbClr val="385D89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algn="ctr">
              <a:lnSpc>
                <a:spcPts val="2390"/>
              </a:lnSpc>
            </a:pPr>
            <a:r>
              <a:rPr sz="2000" b="1" dirty="0" err="1">
                <a:solidFill>
                  <a:srgbClr val="C00000"/>
                </a:solidFill>
                <a:latin typeface="Century Gothic"/>
                <a:cs typeface="Century Gothic"/>
              </a:rPr>
              <a:t>Вывод</a:t>
            </a:r>
            <a:r>
              <a:rPr sz="2000" b="1" dirty="0">
                <a:solidFill>
                  <a:srgbClr val="C00000"/>
                </a:solidFill>
                <a:latin typeface="Century Gothic"/>
                <a:cs typeface="Century Gothic"/>
              </a:rPr>
              <a:t>: </a:t>
            </a:r>
            <a:r>
              <a:rPr sz="1800" b="1" dirty="0">
                <a:solidFill>
                  <a:srgbClr val="C00000"/>
                </a:solidFill>
                <a:latin typeface="Century Gothic"/>
                <a:cs typeface="Century Gothic"/>
              </a:rPr>
              <a:t>самая</a:t>
            </a:r>
            <a:r>
              <a:rPr sz="1800" b="1" spc="-5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entury Gothic"/>
                <a:cs typeface="Century Gothic"/>
              </a:rPr>
              <a:t>распространенная</a:t>
            </a:r>
            <a:r>
              <a:rPr sz="1800" b="1" spc="-9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entury Gothic"/>
                <a:cs typeface="Century Gothic"/>
              </a:rPr>
              <a:t>проблема</a:t>
            </a:r>
            <a:r>
              <a:rPr sz="1800" b="1" spc="-4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b="1" spc="-50" dirty="0">
                <a:solidFill>
                  <a:srgbClr val="C00000"/>
                </a:solidFill>
                <a:latin typeface="Century Gothic"/>
                <a:cs typeface="Century Gothic"/>
              </a:rPr>
              <a:t>-</a:t>
            </a:r>
            <a:endParaRPr sz="1800" dirty="0">
              <a:latin typeface="Century Gothic"/>
              <a:cs typeface="Century Gothic"/>
            </a:endParaRPr>
          </a:p>
          <a:p>
            <a:pPr marR="635" algn="ctr">
              <a:lnSpc>
                <a:spcPts val="2150"/>
              </a:lnSpc>
            </a:pPr>
            <a:r>
              <a:rPr lang="ru-RU" sz="1800" b="1" dirty="0">
                <a:solidFill>
                  <a:srgbClr val="C00000"/>
                </a:solidFill>
                <a:latin typeface="Century Gothic"/>
                <a:cs typeface="Century Gothic"/>
              </a:rPr>
              <a:t>нарушения</a:t>
            </a:r>
            <a:r>
              <a:rPr sz="1800" b="1" spc="-3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ru-RU" sz="1800" b="1" spc="-35" dirty="0">
                <a:solidFill>
                  <a:srgbClr val="C00000"/>
                </a:solidFill>
                <a:latin typeface="Century Gothic"/>
                <a:cs typeface="Century Gothic"/>
              </a:rPr>
              <a:t>технических специалистов, </a:t>
            </a:r>
            <a:r>
              <a:rPr lang="ru-RU" sz="1800" b="1" dirty="0">
                <a:solidFill>
                  <a:srgbClr val="C00000"/>
                </a:solidFill>
                <a:latin typeface="Century Gothic"/>
                <a:cs typeface="Century Gothic"/>
              </a:rPr>
              <a:t>руководителей</a:t>
            </a:r>
            <a:r>
              <a:rPr sz="1800" b="1" spc="-8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entury Gothic"/>
                <a:cs typeface="Century Gothic"/>
              </a:rPr>
              <a:t>ППЭ,</a:t>
            </a:r>
            <a:r>
              <a:rPr sz="1800" b="1" spc="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ru-RU" sz="1800" b="1" dirty="0">
                <a:solidFill>
                  <a:srgbClr val="C00000"/>
                </a:solidFill>
                <a:latin typeface="Century Gothic"/>
                <a:cs typeface="Century Gothic"/>
              </a:rPr>
              <a:t>членов ГЭК. </a:t>
            </a:r>
          </a:p>
          <a:p>
            <a:pPr marR="635" algn="ctr">
              <a:lnSpc>
                <a:spcPts val="2150"/>
              </a:lnSpc>
            </a:pPr>
            <a:r>
              <a:rPr lang="ru-RU" sz="1800" b="1" dirty="0">
                <a:solidFill>
                  <a:srgbClr val="C00000"/>
                </a:solidFill>
                <a:latin typeface="Century Gothic"/>
                <a:cs typeface="Century Gothic"/>
              </a:rPr>
              <a:t>Возможная причина – незнание Порядка проведения ГИА, невыполнение должностных инструкций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41EBB97F-7065-4456-88BB-B5A1B7702448}"/>
              </a:ext>
            </a:extLst>
          </p:cNvPr>
          <p:cNvSpPr/>
          <p:nvPr/>
        </p:nvSpPr>
        <p:spPr>
          <a:xfrm>
            <a:off x="0" y="-1"/>
            <a:ext cx="12192000" cy="612000"/>
          </a:xfrm>
          <a:custGeom>
            <a:avLst/>
            <a:gdLst/>
            <a:ahLst/>
            <a:cxnLst/>
            <a:rect l="l" t="t" r="r" b="b"/>
            <a:pathLst>
              <a:path w="12192000" h="454659">
                <a:moveTo>
                  <a:pt x="0" y="454151"/>
                </a:moveTo>
                <a:lnTo>
                  <a:pt x="12192000" y="454151"/>
                </a:lnTo>
                <a:lnTo>
                  <a:pt x="12192000" y="0"/>
                </a:lnTo>
                <a:lnTo>
                  <a:pt x="0" y="0"/>
                </a:lnTo>
                <a:lnTo>
                  <a:pt x="0" y="45415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 anchor="ctr"/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Ошибки, выявленные при обработке материалов ГИА- 11 в 2021 году</a:t>
            </a:r>
          </a:p>
        </p:txBody>
      </p:sp>
    </p:spTree>
    <p:extLst>
      <p:ext uri="{BB962C8B-B14F-4D97-AF65-F5344CB8AC3E}">
        <p14:creationId xmlns:p14="http://schemas.microsoft.com/office/powerpoint/2010/main" val="170468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7DA4735A-08A9-4FC6-B716-97C3C3CD2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03014"/>
              </p:ext>
            </p:extLst>
          </p:nvPr>
        </p:nvGraphicFramePr>
        <p:xfrm>
          <a:off x="10048" y="489989"/>
          <a:ext cx="12076443" cy="5424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0566">
                  <a:extLst>
                    <a:ext uri="{9D8B030D-6E8A-4147-A177-3AD203B41FA5}">
                      <a16:colId xmlns:a16="http://schemas.microsoft.com/office/drawing/2014/main" xmlns="" val="613462403"/>
                    </a:ext>
                  </a:extLst>
                </a:gridCol>
                <a:gridCol w="4290646">
                  <a:extLst>
                    <a:ext uri="{9D8B030D-6E8A-4147-A177-3AD203B41FA5}">
                      <a16:colId xmlns:a16="http://schemas.microsoft.com/office/drawing/2014/main" xmlns="" val="4126935832"/>
                    </a:ext>
                  </a:extLst>
                </a:gridCol>
                <a:gridCol w="1113693">
                  <a:extLst>
                    <a:ext uri="{9D8B030D-6E8A-4147-A177-3AD203B41FA5}">
                      <a16:colId xmlns:a16="http://schemas.microsoft.com/office/drawing/2014/main" xmlns="" val="3735229234"/>
                    </a:ext>
                  </a:extLst>
                </a:gridCol>
                <a:gridCol w="1043353">
                  <a:extLst>
                    <a:ext uri="{9D8B030D-6E8A-4147-A177-3AD203B41FA5}">
                      <a16:colId xmlns:a16="http://schemas.microsoft.com/office/drawing/2014/main" xmlns="" val="2434762214"/>
                    </a:ext>
                  </a:extLst>
                </a:gridCol>
                <a:gridCol w="3223847">
                  <a:extLst>
                    <a:ext uri="{9D8B030D-6E8A-4147-A177-3AD203B41FA5}">
                      <a16:colId xmlns:a16="http://schemas.microsoft.com/office/drawing/2014/main" xmlns="" val="33861325"/>
                    </a:ext>
                  </a:extLst>
                </a:gridCol>
                <a:gridCol w="1594338">
                  <a:extLst>
                    <a:ext uri="{9D8B030D-6E8A-4147-A177-3AD203B41FA5}">
                      <a16:colId xmlns:a16="http://schemas.microsoft.com/office/drawing/2014/main" xmlns="" val="460350982"/>
                    </a:ext>
                  </a:extLst>
                </a:gridCol>
              </a:tblGrid>
              <a:tr h="431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ППЭ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Описание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Тип ошибки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Вид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Результат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Зона ответственности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 anchor="ctr"/>
                </a:tc>
                <a:extLst>
                  <a:ext uri="{0D108BD9-81ED-4DB2-BD59-A6C34878D82A}">
                    <a16:rowId xmlns:a16="http://schemas.microsoft.com/office/drawing/2014/main" xmlns="" val="659689425"/>
                  </a:ext>
                </a:extLst>
              </a:tr>
              <a:tr h="4357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12 % </a:t>
                      </a:r>
                    </a:p>
                  </a:txBody>
                  <a:tcPr marL="43128" marR="431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Неверная связка бланков. В БО2Л2 вписывают код с первой страницы (БО2Л1)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привязка ДБО2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нарушение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Блокировка станции верификации. Замедление обработки бланков</a:t>
                      </a:r>
                      <a:endParaRPr lang="ru-RU" sz="13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организатор в аудитории</a:t>
                      </a:r>
                      <a:endParaRPr lang="ru-RU" sz="13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extLst>
                  <a:ext uri="{0D108BD9-81ED-4DB2-BD59-A6C34878D82A}">
                    <a16:rowId xmlns:a16="http://schemas.microsoft.com/office/drawing/2014/main" xmlns="" val="1511666167"/>
                  </a:ext>
                </a:extLst>
              </a:tr>
              <a:tr h="424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15 %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Нет вариантов, нет нумерации страниц или нумерация страниц неверная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работа с бланками</a:t>
                      </a:r>
                      <a:endParaRPr lang="ru-RU" sz="13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нарушение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Блокировка станции верификации. Замедление обработки бланков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организатор в аудитории</a:t>
                      </a:r>
                      <a:endParaRPr lang="ru-RU" sz="13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extLst>
                  <a:ext uri="{0D108BD9-81ED-4DB2-BD59-A6C34878D82A}">
                    <a16:rowId xmlns:a16="http://schemas.microsoft.com/office/drawing/2014/main" xmlns="" val="2348873799"/>
                  </a:ext>
                </a:extLst>
              </a:tr>
              <a:tr h="659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15 %</a:t>
                      </a:r>
                    </a:p>
                  </a:txBody>
                  <a:tcPr marL="43128" marR="431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Нет кода и названия предмета в БО1, БО2Л1, БО2Л2, ДБО2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работа с бланками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нарушение</a:t>
                      </a:r>
                      <a:endParaRPr lang="ru-RU" sz="13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Блокировка станции верификации. Замедление обработки бланков участников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организатор в аудитории</a:t>
                      </a:r>
                      <a:endParaRPr lang="ru-RU" sz="13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extLst>
                  <a:ext uri="{0D108BD9-81ED-4DB2-BD59-A6C34878D82A}">
                    <a16:rowId xmlns:a16="http://schemas.microsoft.com/office/drawing/2014/main" xmlns="" val="174249673"/>
                  </a:ext>
                </a:extLst>
              </a:tr>
              <a:tr h="4002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8 %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Отсутствует подпись в поле об удалении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работа с бланками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нарушение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Риск аннулирования работы участника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организатор в аудитории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extLst>
                  <a:ext uri="{0D108BD9-81ED-4DB2-BD59-A6C34878D82A}">
                    <a16:rowId xmlns:a16="http://schemas.microsoft.com/office/drawing/2014/main" xmlns="" val="3475866796"/>
                  </a:ext>
                </a:extLst>
              </a:tr>
              <a:tr h="645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15 %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Ручки, которые не видны\плохо видны экспертам. 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работа с бланками</a:t>
                      </a:r>
                      <a:endParaRPr lang="ru-RU" sz="13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ошибка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Существенное замедление проверки работы участника (срочная доставка оригинала работы в РЦОИ)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руководители ОО, РППЭ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extLst>
                  <a:ext uri="{0D108BD9-81ED-4DB2-BD59-A6C34878D82A}">
                    <a16:rowId xmlns:a16="http://schemas.microsoft.com/office/drawing/2014/main" xmlns="" val="3190916482"/>
                  </a:ext>
                </a:extLst>
              </a:tr>
              <a:tr h="645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23 %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Присылают формы ППЭ 12-02 с надписью </a:t>
                      </a:r>
                      <a:b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НЕТ КОРРЕЦИИ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работа с формами</a:t>
                      </a:r>
                      <a:endParaRPr lang="ru-RU" sz="13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ошибка</a:t>
                      </a:r>
                      <a:endParaRPr lang="ru-RU" sz="13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Замедление приёма электронных образов экзаменационных материалов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РППЭ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extLst>
                  <a:ext uri="{0D108BD9-81ED-4DB2-BD59-A6C34878D82A}">
                    <a16:rowId xmlns:a16="http://schemas.microsoft.com/office/drawing/2014/main" xmlns="" val="3397704172"/>
                  </a:ext>
                </a:extLst>
              </a:tr>
              <a:tr h="6079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23 %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Проставили Z в БО2Л2 при наличии  продолжения ответа на следующих бланках (ДБО2)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работа с бланками</a:t>
                      </a:r>
                      <a:endParaRPr lang="ru-RU" sz="13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ошибка</a:t>
                      </a:r>
                      <a:endParaRPr lang="ru-RU" sz="13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Замедление обработки бланков участников. Риск, что работа участника не будет проверена до конца.</a:t>
                      </a:r>
                      <a:endParaRPr lang="ru-RU" sz="13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организатор в аудитории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extLst>
                  <a:ext uri="{0D108BD9-81ED-4DB2-BD59-A6C34878D82A}">
                    <a16:rowId xmlns:a16="http://schemas.microsoft.com/office/drawing/2014/main" xmlns="" val="3928433936"/>
                  </a:ext>
                </a:extLst>
              </a:tr>
              <a:tr h="6079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18 %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форма ППЭ 12-04 МАШ не ставят время возвращения участника в аудиторию, меняют местами время ухода и время возвращения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ошибка в формах ППЭ МАШ</a:t>
                      </a:r>
                      <a:endParaRPr lang="ru-RU" sz="13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нарушение</a:t>
                      </a:r>
                      <a:endParaRPr lang="ru-RU" sz="13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Автоматическая метка ФЦТ о нарушении</a:t>
                      </a: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Снятие баллов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организатор в аудитории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extLst>
                  <a:ext uri="{0D108BD9-81ED-4DB2-BD59-A6C34878D82A}">
                    <a16:rowId xmlns:a16="http://schemas.microsoft.com/office/drawing/2014/main" xmlns="" val="1912921080"/>
                  </a:ext>
                </a:extLst>
              </a:tr>
              <a:tr h="5259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15 %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Участник сам, без чьего-либо ведома, заполняет поле следующего бланка в БО2Л2 и ДБО2 неправильно!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работа с БО</a:t>
                      </a:r>
                      <a:endParaRPr lang="ru-RU" sz="13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нарушение</a:t>
                      </a:r>
                      <a:endParaRPr lang="ru-RU" sz="13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Блокировка станции верификации. Замедление обработки бланков</a:t>
                      </a:r>
                      <a:endParaRPr lang="ru-RU" sz="13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организатор в аудитории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3128" marR="43128" marT="0" marB="0"/>
                </a:tc>
                <a:extLst>
                  <a:ext uri="{0D108BD9-81ED-4DB2-BD59-A6C34878D82A}">
                    <a16:rowId xmlns:a16="http://schemas.microsoft.com/office/drawing/2014/main" xmlns="" val="153476329"/>
                  </a:ext>
                </a:extLst>
              </a:tr>
            </a:tbl>
          </a:graphicData>
        </a:graphic>
      </p:graphicFrame>
      <p:sp>
        <p:nvSpPr>
          <p:cNvPr id="4" name="object 12">
            <a:extLst>
              <a:ext uri="{FF2B5EF4-FFF2-40B4-BE49-F238E27FC236}">
                <a16:creationId xmlns:a16="http://schemas.microsoft.com/office/drawing/2014/main" xmlns="" id="{FF84536F-5FF9-41CA-8539-E75E0BED89D8}"/>
              </a:ext>
            </a:extLst>
          </p:cNvPr>
          <p:cNvSpPr txBox="1"/>
          <p:nvPr/>
        </p:nvSpPr>
        <p:spPr>
          <a:xfrm>
            <a:off x="656492" y="5958010"/>
            <a:ext cx="11318233" cy="899990"/>
          </a:xfrm>
          <a:prstGeom prst="rect">
            <a:avLst/>
          </a:prstGeom>
          <a:solidFill>
            <a:srgbClr val="FFFFFF"/>
          </a:solidFill>
          <a:ln w="38100">
            <a:solidFill>
              <a:srgbClr val="385D89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algn="ctr">
              <a:lnSpc>
                <a:spcPts val="2390"/>
              </a:lnSpc>
            </a:pPr>
            <a:r>
              <a:rPr sz="2000" b="1" dirty="0" err="1">
                <a:solidFill>
                  <a:srgbClr val="C00000"/>
                </a:solidFill>
                <a:latin typeface="Century Gothic"/>
                <a:cs typeface="Century Gothic"/>
              </a:rPr>
              <a:t>Вывод</a:t>
            </a:r>
            <a:r>
              <a:rPr sz="2000" b="1" dirty="0">
                <a:solidFill>
                  <a:srgbClr val="C00000"/>
                </a:solidFill>
                <a:latin typeface="Century Gothic"/>
                <a:cs typeface="Century Gothic"/>
              </a:rPr>
              <a:t>: </a:t>
            </a:r>
            <a:r>
              <a:rPr lang="ru-RU" sz="2000" b="1" dirty="0">
                <a:solidFill>
                  <a:srgbClr val="C00000"/>
                </a:solidFill>
                <a:latin typeface="Century Gothic"/>
                <a:cs typeface="Century Gothic"/>
              </a:rPr>
              <a:t>некорректные действия организаторов в аудитории. </a:t>
            </a:r>
          </a:p>
          <a:p>
            <a:pPr algn="ctr">
              <a:lnSpc>
                <a:spcPts val="2390"/>
              </a:lnSpc>
            </a:pPr>
            <a:r>
              <a:rPr lang="ru-RU" sz="1800" b="1" dirty="0">
                <a:solidFill>
                  <a:srgbClr val="C00000"/>
                </a:solidFill>
                <a:latin typeface="Century Gothic"/>
                <a:cs typeface="Century Gothic"/>
              </a:rPr>
              <a:t>Возможная причина - плохо знают Порядок проведения ГИА </a:t>
            </a:r>
          </a:p>
          <a:p>
            <a:pPr algn="ctr">
              <a:lnSpc>
                <a:spcPts val="2390"/>
              </a:lnSpc>
            </a:pPr>
            <a:r>
              <a:rPr lang="ru-RU" sz="1800" b="1" dirty="0">
                <a:solidFill>
                  <a:srgbClr val="C00000"/>
                </a:solidFill>
                <a:latin typeface="Century Gothic"/>
                <a:cs typeface="Century Gothic"/>
              </a:rPr>
              <a:t>и правила заполнения отчётных документов. 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xmlns="" id="{2E83B3DF-381B-4877-A23F-6D3476B80F7F}"/>
              </a:ext>
            </a:extLst>
          </p:cNvPr>
          <p:cNvSpPr/>
          <p:nvPr/>
        </p:nvSpPr>
        <p:spPr>
          <a:xfrm>
            <a:off x="0" y="-1"/>
            <a:ext cx="12192000" cy="504000"/>
          </a:xfrm>
          <a:custGeom>
            <a:avLst/>
            <a:gdLst/>
            <a:ahLst/>
            <a:cxnLst/>
            <a:rect l="l" t="t" r="r" b="b"/>
            <a:pathLst>
              <a:path w="12192000" h="454659">
                <a:moveTo>
                  <a:pt x="0" y="454151"/>
                </a:moveTo>
                <a:lnTo>
                  <a:pt x="12192000" y="454151"/>
                </a:lnTo>
                <a:lnTo>
                  <a:pt x="12192000" y="0"/>
                </a:lnTo>
                <a:lnTo>
                  <a:pt x="0" y="0"/>
                </a:lnTo>
                <a:lnTo>
                  <a:pt x="0" y="45415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 anchor="ctr"/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Ошибки, выявленные при обработке материалов ГИА- 11 в 2021 году</a:t>
            </a:r>
          </a:p>
        </p:txBody>
      </p:sp>
    </p:spTree>
    <p:extLst>
      <p:ext uri="{BB962C8B-B14F-4D97-AF65-F5344CB8AC3E}">
        <p14:creationId xmlns:p14="http://schemas.microsoft.com/office/powerpoint/2010/main" val="224312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7D29A6AD-8B20-44B4-AC90-8C340F06F7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150104"/>
              </p:ext>
            </p:extLst>
          </p:nvPr>
        </p:nvGraphicFramePr>
        <p:xfrm>
          <a:off x="933727" y="1497029"/>
          <a:ext cx="439074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639C4BA8-66DA-4DBF-8B46-96EC7420E4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275348"/>
              </p:ext>
            </p:extLst>
          </p:nvPr>
        </p:nvGraphicFramePr>
        <p:xfrm>
          <a:off x="5419725" y="1497029"/>
          <a:ext cx="552930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3">
            <a:extLst>
              <a:ext uri="{FF2B5EF4-FFF2-40B4-BE49-F238E27FC236}">
                <a16:creationId xmlns:a16="http://schemas.microsoft.com/office/drawing/2014/main" xmlns="" id="{CA178226-8099-4AD7-85B7-5B3DD50CB060}"/>
              </a:ext>
            </a:extLst>
          </p:cNvPr>
          <p:cNvSpPr/>
          <p:nvPr/>
        </p:nvSpPr>
        <p:spPr>
          <a:xfrm>
            <a:off x="0" y="8622"/>
            <a:ext cx="12204000" cy="900000"/>
          </a:xfrm>
          <a:custGeom>
            <a:avLst/>
            <a:gdLst/>
            <a:ahLst/>
            <a:cxnLst/>
            <a:rect l="l" t="t" r="r" b="b"/>
            <a:pathLst>
              <a:path w="12192000" h="454659">
                <a:moveTo>
                  <a:pt x="0" y="454151"/>
                </a:moveTo>
                <a:lnTo>
                  <a:pt x="12192000" y="454151"/>
                </a:lnTo>
                <a:lnTo>
                  <a:pt x="12192000" y="0"/>
                </a:lnTo>
                <a:lnTo>
                  <a:pt x="0" y="0"/>
                </a:lnTo>
                <a:lnTo>
                  <a:pt x="0" y="45415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xmlns="" id="{E1516BCE-7E63-41A1-8B82-4991A061CEEE}"/>
              </a:ext>
            </a:extLst>
          </p:cNvPr>
          <p:cNvSpPr txBox="1"/>
          <p:nvPr/>
        </p:nvSpPr>
        <p:spPr>
          <a:xfrm>
            <a:off x="453006" y="82557"/>
            <a:ext cx="11586594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нарушений, допущенных при проведении ИС(И) 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декабре 2021 и феврале 2022 года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41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xmlns="" id="{6626787D-F3A9-4859-A7AB-E8C2A3FD27FD}"/>
              </a:ext>
            </a:extLst>
          </p:cNvPr>
          <p:cNvGraphicFramePr/>
          <p:nvPr/>
        </p:nvGraphicFramePr>
        <p:xfrm>
          <a:off x="2819400" y="3800427"/>
          <a:ext cx="2714883" cy="1710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object 14">
            <a:extLst>
              <a:ext uri="{FF2B5EF4-FFF2-40B4-BE49-F238E27FC236}">
                <a16:creationId xmlns:a16="http://schemas.microsoft.com/office/drawing/2014/main" xmlns="" id="{762BEB6E-4B99-4527-82D6-572AD22F79F5}"/>
              </a:ext>
            </a:extLst>
          </p:cNvPr>
          <p:cNvSpPr/>
          <p:nvPr/>
        </p:nvSpPr>
        <p:spPr>
          <a:xfrm>
            <a:off x="6305360" y="705478"/>
            <a:ext cx="5737902" cy="3584176"/>
          </a:xfrm>
          <a:custGeom>
            <a:avLst/>
            <a:gdLst/>
            <a:ahLst/>
            <a:cxnLst/>
            <a:rect l="l" t="t" r="r" b="b"/>
            <a:pathLst>
              <a:path w="5666740" h="3825240">
                <a:moveTo>
                  <a:pt x="5666232" y="0"/>
                </a:moveTo>
                <a:lnTo>
                  <a:pt x="0" y="0"/>
                </a:lnTo>
                <a:lnTo>
                  <a:pt x="0" y="3825240"/>
                </a:lnTo>
                <a:lnTo>
                  <a:pt x="5666232" y="3825240"/>
                </a:lnTo>
                <a:lnTo>
                  <a:pt x="5666232" y="0"/>
                </a:lnTo>
                <a:close/>
              </a:path>
            </a:pathLst>
          </a:custGeom>
          <a:solidFill>
            <a:srgbClr val="17375E">
              <a:alpha val="1097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5">
            <a:extLst>
              <a:ext uri="{FF2B5EF4-FFF2-40B4-BE49-F238E27FC236}">
                <a16:creationId xmlns:a16="http://schemas.microsoft.com/office/drawing/2014/main" xmlns="" id="{B33D5C70-1BB7-40BB-AC6B-E851227FF067}"/>
              </a:ext>
            </a:extLst>
          </p:cNvPr>
          <p:cNvSpPr txBox="1"/>
          <p:nvPr/>
        </p:nvSpPr>
        <p:spPr>
          <a:xfrm>
            <a:off x="7115370" y="710274"/>
            <a:ext cx="4144010" cy="3949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b="1" dirty="0">
                <a:solidFill>
                  <a:srgbClr val="0E548F"/>
                </a:solidFill>
                <a:latin typeface="Century Gothic"/>
                <a:cs typeface="Century Gothic"/>
              </a:rPr>
              <a:t>Федеральные</a:t>
            </a:r>
            <a:r>
              <a:rPr sz="2400" b="1" spc="150" dirty="0">
                <a:solidFill>
                  <a:srgbClr val="0E548F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0E548F"/>
                </a:solidFill>
                <a:latin typeface="Century Gothic"/>
                <a:cs typeface="Century Gothic"/>
              </a:rPr>
              <a:t>тренировки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27" name="object 20">
            <a:extLst>
              <a:ext uri="{FF2B5EF4-FFF2-40B4-BE49-F238E27FC236}">
                <a16:creationId xmlns:a16="http://schemas.microsoft.com/office/drawing/2014/main" xmlns="" id="{12B2020A-781F-47FE-A16B-DF26EF69B159}"/>
              </a:ext>
            </a:extLst>
          </p:cNvPr>
          <p:cNvSpPr txBox="1"/>
          <p:nvPr/>
        </p:nvSpPr>
        <p:spPr>
          <a:xfrm>
            <a:off x="6618028" y="1140584"/>
            <a:ext cx="5268169" cy="1186437"/>
          </a:xfrm>
          <a:prstGeom prst="rect">
            <a:avLst/>
          </a:prstGeom>
          <a:solidFill>
            <a:srgbClr val="2B5F91"/>
          </a:solidFill>
        </p:spPr>
        <p:txBody>
          <a:bodyPr vert="horz" wrap="square" lIns="0" tIns="314960" rIns="0" bIns="0" rtlCol="0">
            <a:spAutoFit/>
          </a:bodyPr>
          <a:lstStyle/>
          <a:p>
            <a:pPr marL="269240">
              <a:lnSpc>
                <a:spcPct val="100000"/>
              </a:lnSpc>
              <a:spcBef>
                <a:spcPts val="2480"/>
              </a:spcBef>
            </a:pPr>
            <a:endParaRPr sz="1700" dirty="0">
              <a:latin typeface="Century Gothic"/>
              <a:cs typeface="Century Gothic"/>
            </a:endParaRPr>
          </a:p>
        </p:txBody>
      </p:sp>
      <p:sp>
        <p:nvSpPr>
          <p:cNvPr id="29" name="object 23">
            <a:extLst>
              <a:ext uri="{FF2B5EF4-FFF2-40B4-BE49-F238E27FC236}">
                <a16:creationId xmlns:a16="http://schemas.microsoft.com/office/drawing/2014/main" xmlns="" id="{094B9E4D-E82D-4C6A-9A44-EE6C055383A2}"/>
              </a:ext>
            </a:extLst>
          </p:cNvPr>
          <p:cNvSpPr txBox="1"/>
          <p:nvPr/>
        </p:nvSpPr>
        <p:spPr>
          <a:xfrm>
            <a:off x="6618031" y="2374457"/>
            <a:ext cx="5240020" cy="557204"/>
          </a:xfrm>
          <a:prstGeom prst="rect">
            <a:avLst/>
          </a:prstGeom>
          <a:solidFill>
            <a:srgbClr val="2B5F91"/>
          </a:solidFill>
        </p:spPr>
        <p:txBody>
          <a:bodyPr vert="horz" wrap="square" lIns="0" tIns="186055" rIns="0" bIns="0" rtlCol="0">
            <a:spAutoFit/>
          </a:bodyPr>
          <a:lstStyle/>
          <a:p>
            <a:pPr algn="ctr">
              <a:spcBef>
                <a:spcPts val="1465"/>
              </a:spcBef>
            </a:pPr>
            <a:r>
              <a:rPr lang="ru-RU" sz="2400" b="1" dirty="0">
                <a:solidFill>
                  <a:srgbClr val="FFFFFF"/>
                </a:solidFill>
                <a:latin typeface="Century Gothic"/>
                <a:cs typeface="Century Gothic"/>
              </a:rPr>
              <a:t>27</a:t>
            </a: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.0</a:t>
            </a:r>
            <a:r>
              <a:rPr lang="ru-RU" sz="2400" b="1" dirty="0">
                <a:solidFill>
                  <a:srgbClr val="FFFFFF"/>
                </a:solidFill>
                <a:latin typeface="Century Gothic"/>
                <a:cs typeface="Century Gothic"/>
              </a:rPr>
              <a:t>4</a:t>
            </a: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.2022</a:t>
            </a:r>
            <a:r>
              <a:rPr lang="ru-RU" sz="2400" b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entury Gothic"/>
                <a:cs typeface="Century Gothic"/>
              </a:rPr>
              <a:t>-</a:t>
            </a:r>
            <a:r>
              <a:rPr lang="ru-RU" sz="2400" b="1" spc="3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Century Gothic"/>
                <a:cs typeface="Century Gothic"/>
              </a:rPr>
              <a:t>информатика</a:t>
            </a:r>
            <a:r>
              <a:rPr lang="ru-RU" b="1" spc="-5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Century Gothic"/>
                <a:cs typeface="Century Gothic"/>
              </a:rPr>
              <a:t>и</a:t>
            </a:r>
            <a:r>
              <a:rPr lang="ru-RU" b="1" spc="3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Century Gothic"/>
                <a:cs typeface="Century Gothic"/>
              </a:rPr>
              <a:t>ИКТ</a:t>
            </a:r>
            <a:r>
              <a:rPr lang="ru-RU" b="1" spc="-2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ru-RU" b="1" spc="-10" dirty="0">
                <a:solidFill>
                  <a:schemeClr val="bg1"/>
                </a:solidFill>
                <a:latin typeface="Century Gothic"/>
                <a:cs typeface="Century Gothic"/>
              </a:rPr>
              <a:t>(КЕГЭ)</a:t>
            </a:r>
            <a:r>
              <a:rPr lang="ru-RU" sz="2400" b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endParaRPr sz="1700" dirty="0">
              <a:latin typeface="Century Gothic"/>
              <a:cs typeface="Century Gothic"/>
            </a:endParaRPr>
          </a:p>
        </p:txBody>
      </p:sp>
      <p:sp>
        <p:nvSpPr>
          <p:cNvPr id="24" name="object 17">
            <a:extLst>
              <a:ext uri="{FF2B5EF4-FFF2-40B4-BE49-F238E27FC236}">
                <a16:creationId xmlns:a16="http://schemas.microsoft.com/office/drawing/2014/main" xmlns="" id="{BB74F12A-FC49-41F6-BA9B-A8ECA96FFD04}"/>
              </a:ext>
            </a:extLst>
          </p:cNvPr>
          <p:cNvSpPr/>
          <p:nvPr/>
        </p:nvSpPr>
        <p:spPr>
          <a:xfrm>
            <a:off x="6293639" y="4442990"/>
            <a:ext cx="5829868" cy="1965048"/>
          </a:xfrm>
          <a:custGeom>
            <a:avLst/>
            <a:gdLst/>
            <a:ahLst/>
            <a:cxnLst/>
            <a:rect l="l" t="t" r="r" b="b"/>
            <a:pathLst>
              <a:path w="5666740" h="1207134">
                <a:moveTo>
                  <a:pt x="5666232" y="0"/>
                </a:moveTo>
                <a:lnTo>
                  <a:pt x="0" y="0"/>
                </a:lnTo>
                <a:lnTo>
                  <a:pt x="0" y="1207008"/>
                </a:lnTo>
                <a:lnTo>
                  <a:pt x="5666232" y="1207008"/>
                </a:lnTo>
                <a:lnTo>
                  <a:pt x="5666232" y="0"/>
                </a:lnTo>
                <a:close/>
              </a:path>
            </a:pathLst>
          </a:custGeom>
          <a:solidFill>
            <a:srgbClr val="00AF50">
              <a:alpha val="5882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xmlns="" id="{2C5487E0-1F19-428B-A2B3-E6D9BB7A575C}"/>
              </a:ext>
            </a:extLst>
          </p:cNvPr>
          <p:cNvSpPr txBox="1"/>
          <p:nvPr/>
        </p:nvSpPr>
        <p:spPr>
          <a:xfrm>
            <a:off x="7054775" y="4442990"/>
            <a:ext cx="4295967" cy="3949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00" b="1" dirty="0">
                <a:solidFill>
                  <a:srgbClr val="0E548F"/>
                </a:solidFill>
                <a:latin typeface="Century Gothic"/>
                <a:cs typeface="Century Gothic"/>
              </a:rPr>
              <a:t>Региональные</a:t>
            </a:r>
            <a:r>
              <a:rPr sz="2400" b="1" spc="160" dirty="0">
                <a:solidFill>
                  <a:srgbClr val="0E548F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0E548F"/>
                </a:solidFill>
                <a:latin typeface="Century Gothic"/>
                <a:cs typeface="Century Gothic"/>
              </a:rPr>
              <a:t>тренировки</a:t>
            </a:r>
            <a:endParaRPr sz="2400" dirty="0">
              <a:latin typeface="Century Gothic"/>
              <a:cs typeface="Century Gothic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93CCFC7C-EA14-48DD-B35A-6649F126DFB5}"/>
              </a:ext>
            </a:extLst>
          </p:cNvPr>
          <p:cNvGrpSpPr/>
          <p:nvPr/>
        </p:nvGrpSpPr>
        <p:grpSpPr>
          <a:xfrm>
            <a:off x="6328830" y="4900321"/>
            <a:ext cx="5717090" cy="484544"/>
            <a:chOff x="6542506" y="4984058"/>
            <a:chExt cx="5557118" cy="484544"/>
          </a:xfrm>
        </p:grpSpPr>
        <p:sp>
          <p:nvSpPr>
            <p:cNvPr id="28" name="object 21">
              <a:extLst>
                <a:ext uri="{FF2B5EF4-FFF2-40B4-BE49-F238E27FC236}">
                  <a16:creationId xmlns:a16="http://schemas.microsoft.com/office/drawing/2014/main" xmlns="" id="{356662F6-78A1-4DDF-BBA7-4495FE7A8E16}"/>
                </a:ext>
              </a:extLst>
            </p:cNvPr>
            <p:cNvSpPr txBox="1"/>
            <p:nvPr/>
          </p:nvSpPr>
          <p:spPr>
            <a:xfrm>
              <a:off x="6542506" y="4984058"/>
              <a:ext cx="5557118" cy="446276"/>
            </a:xfrm>
            <a:prstGeom prst="rect">
              <a:avLst/>
            </a:prstGeom>
            <a:solidFill>
              <a:srgbClr val="44838E"/>
            </a:solidFill>
          </p:spPr>
          <p:txBody>
            <a:bodyPr vert="horz" wrap="square" lIns="0" tIns="76200" rIns="0" bIns="0" rtlCol="0">
              <a:spAutoFit/>
            </a:bodyPr>
            <a:lstStyle/>
            <a:p>
              <a:pPr indent="180975" algn="l">
                <a:lnSpc>
                  <a:spcPct val="100000"/>
                </a:lnSpc>
                <a:spcBef>
                  <a:spcPts val="600"/>
                </a:spcBef>
              </a:pPr>
              <a:r>
                <a:rPr lang="ru-RU" sz="2400" b="1" dirty="0">
                  <a:solidFill>
                    <a:srgbClr val="FFFFFF"/>
                  </a:solidFill>
                  <a:latin typeface="Century Gothic"/>
                  <a:cs typeface="Century Gothic"/>
                </a:rPr>
                <a:t>05.04.2022 - </a:t>
              </a:r>
              <a:endParaRPr sz="2400" dirty="0">
                <a:latin typeface="Century Gothic"/>
                <a:cs typeface="Century Gothic"/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1A0EAD07-3A39-4C52-963F-B0705FF87517}"/>
                </a:ext>
              </a:extLst>
            </p:cNvPr>
            <p:cNvSpPr/>
            <p:nvPr/>
          </p:nvSpPr>
          <p:spPr>
            <a:xfrm>
              <a:off x="8516136" y="5099270"/>
              <a:ext cx="17083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905" marR="0" lvl="0" indent="0" algn="ctr" defTabSz="914400" eaLnBrk="1" fontAlgn="auto" latinLnBrk="0" hangingPunct="1">
                <a:lnSpc>
                  <a:spcPct val="100000"/>
                </a:lnSpc>
                <a:spcBef>
                  <a:spcPts val="3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solidFill>
                    <a:srgbClr val="FFFFFF"/>
                  </a:solidFill>
                  <a:latin typeface="Century Gothic"/>
                  <a:cs typeface="Century Gothic"/>
                </a:rPr>
                <a:t>русский язык</a:t>
              </a:r>
              <a:endParaRPr lang="ru-RU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13EF98C7-6261-4BEA-A648-48FCE79C4682}"/>
              </a:ext>
            </a:extLst>
          </p:cNvPr>
          <p:cNvGrpSpPr/>
          <p:nvPr/>
        </p:nvGrpSpPr>
        <p:grpSpPr>
          <a:xfrm>
            <a:off x="6344784" y="5561080"/>
            <a:ext cx="5717090" cy="446276"/>
            <a:chOff x="6558014" y="5644817"/>
            <a:chExt cx="5557118" cy="446276"/>
          </a:xfrm>
        </p:grpSpPr>
        <p:sp>
          <p:nvSpPr>
            <p:cNvPr id="30" name="object 21">
              <a:extLst>
                <a:ext uri="{FF2B5EF4-FFF2-40B4-BE49-F238E27FC236}">
                  <a16:creationId xmlns:a16="http://schemas.microsoft.com/office/drawing/2014/main" xmlns="" id="{85DE1666-80B6-4049-B83F-B2E2D492ADC0}"/>
                </a:ext>
              </a:extLst>
            </p:cNvPr>
            <p:cNvSpPr txBox="1"/>
            <p:nvPr/>
          </p:nvSpPr>
          <p:spPr>
            <a:xfrm>
              <a:off x="6558014" y="5644817"/>
              <a:ext cx="5557118" cy="446276"/>
            </a:xfrm>
            <a:prstGeom prst="rect">
              <a:avLst/>
            </a:prstGeom>
            <a:solidFill>
              <a:srgbClr val="44838E"/>
            </a:solidFill>
          </p:spPr>
          <p:txBody>
            <a:bodyPr vert="horz" wrap="square" lIns="0" tIns="76200" rIns="0" bIns="0" rtlCol="0">
              <a:spAutoFit/>
            </a:bodyPr>
            <a:lstStyle/>
            <a:p>
              <a:pPr indent="180975" algn="l">
                <a:lnSpc>
                  <a:spcPct val="100000"/>
                </a:lnSpc>
                <a:spcBef>
                  <a:spcPts val="600"/>
                </a:spcBef>
              </a:pPr>
              <a:r>
                <a:rPr lang="ru-RU" sz="2400" b="1" dirty="0">
                  <a:solidFill>
                    <a:srgbClr val="FFFFFF"/>
                  </a:solidFill>
                  <a:latin typeface="Century Gothic"/>
                  <a:cs typeface="Century Gothic"/>
                </a:rPr>
                <a:t>20.05.2021 - </a:t>
              </a:r>
              <a:endParaRPr sz="2400" dirty="0">
                <a:latin typeface="Century Gothic"/>
                <a:cs typeface="Century Gothic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D4134E25-C8E0-4F77-82C0-4C2AC56A0D62}"/>
                </a:ext>
              </a:extLst>
            </p:cNvPr>
            <p:cNvSpPr/>
            <p:nvPr/>
          </p:nvSpPr>
          <p:spPr>
            <a:xfrm>
              <a:off x="8612902" y="5676002"/>
              <a:ext cx="3304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FFFFF"/>
                  </a:solidFill>
                  <a:latin typeface="Century Gothic"/>
                  <a:cs typeface="Century Gothic"/>
                </a:rPr>
                <a:t>информатика</a:t>
              </a:r>
              <a:r>
                <a:rPr lang="ru-RU" sz="1800" b="1" spc="-50" dirty="0">
                  <a:solidFill>
                    <a:srgbClr val="FFFFFF"/>
                  </a:solidFill>
                  <a:latin typeface="Century Gothic"/>
                  <a:cs typeface="Century Gothic"/>
                </a:rPr>
                <a:t> </a:t>
              </a:r>
              <a:r>
                <a:rPr lang="ru-RU" sz="1800" b="1" dirty="0">
                  <a:solidFill>
                    <a:srgbClr val="FFFFFF"/>
                  </a:solidFill>
                  <a:latin typeface="Century Gothic"/>
                  <a:cs typeface="Century Gothic"/>
                </a:rPr>
                <a:t>и</a:t>
              </a:r>
              <a:r>
                <a:rPr lang="ru-RU" sz="1800" b="1" spc="30" dirty="0">
                  <a:solidFill>
                    <a:srgbClr val="FFFFFF"/>
                  </a:solidFill>
                  <a:latin typeface="Century Gothic"/>
                  <a:cs typeface="Century Gothic"/>
                </a:rPr>
                <a:t> </a:t>
              </a:r>
              <a:r>
                <a:rPr lang="ru-RU" sz="1800" b="1" dirty="0">
                  <a:solidFill>
                    <a:srgbClr val="FFFFFF"/>
                  </a:solidFill>
                  <a:latin typeface="Century Gothic"/>
                  <a:cs typeface="Century Gothic"/>
                </a:rPr>
                <a:t>ИКТ</a:t>
              </a:r>
              <a:r>
                <a:rPr lang="ru-RU" sz="1800" b="1" spc="-20" dirty="0">
                  <a:solidFill>
                    <a:srgbClr val="FFFFFF"/>
                  </a:solidFill>
                  <a:latin typeface="Century Gothic"/>
                  <a:cs typeface="Century Gothic"/>
                </a:rPr>
                <a:t> </a:t>
              </a:r>
              <a:r>
                <a:rPr lang="ru-RU" sz="1800" b="1" spc="-10" dirty="0">
                  <a:solidFill>
                    <a:srgbClr val="FFFFFF"/>
                  </a:solidFill>
                  <a:latin typeface="Century Gothic"/>
                  <a:cs typeface="Century Gothic"/>
                </a:rPr>
                <a:t>(КЕГЭ)</a:t>
              </a:r>
              <a:endParaRPr lang="ru-RU" dirty="0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59BCC89A-EDAE-4701-9420-D208AE9A4DC9}"/>
              </a:ext>
            </a:extLst>
          </p:cNvPr>
          <p:cNvGrpSpPr/>
          <p:nvPr/>
        </p:nvGrpSpPr>
        <p:grpSpPr>
          <a:xfrm>
            <a:off x="381000" y="686230"/>
            <a:ext cx="5666740" cy="2729371"/>
            <a:chOff x="279487" y="1071055"/>
            <a:chExt cx="5666740" cy="2729371"/>
          </a:xfrm>
        </p:grpSpPr>
        <p:sp>
          <p:nvSpPr>
            <p:cNvPr id="32" name="object 4">
              <a:extLst>
                <a:ext uri="{FF2B5EF4-FFF2-40B4-BE49-F238E27FC236}">
                  <a16:creationId xmlns:a16="http://schemas.microsoft.com/office/drawing/2014/main" xmlns="" id="{08BA6DA3-2FD4-4A7B-BE53-28E13F6CA42E}"/>
                </a:ext>
              </a:extLst>
            </p:cNvPr>
            <p:cNvSpPr/>
            <p:nvPr/>
          </p:nvSpPr>
          <p:spPr>
            <a:xfrm>
              <a:off x="279487" y="1071055"/>
              <a:ext cx="5666740" cy="2729371"/>
            </a:xfrm>
            <a:custGeom>
              <a:avLst/>
              <a:gdLst/>
              <a:ahLst/>
              <a:cxnLst/>
              <a:rect l="l" t="t" r="r" b="b"/>
              <a:pathLst>
                <a:path w="5666740" h="1932939">
                  <a:moveTo>
                    <a:pt x="5666232" y="0"/>
                  </a:moveTo>
                  <a:lnTo>
                    <a:pt x="0" y="0"/>
                  </a:lnTo>
                  <a:lnTo>
                    <a:pt x="0" y="1932432"/>
                  </a:lnTo>
                  <a:lnTo>
                    <a:pt x="5666232" y="1932432"/>
                  </a:lnTo>
                  <a:lnTo>
                    <a:pt x="5666232" y="0"/>
                  </a:lnTo>
                  <a:close/>
                </a:path>
              </a:pathLst>
            </a:custGeom>
            <a:solidFill>
              <a:srgbClr val="17375E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5">
              <a:extLst>
                <a:ext uri="{FF2B5EF4-FFF2-40B4-BE49-F238E27FC236}">
                  <a16:creationId xmlns:a16="http://schemas.microsoft.com/office/drawing/2014/main" xmlns="" id="{2E314271-30B7-4423-9D5B-0ECE869F9766}"/>
                </a:ext>
              </a:extLst>
            </p:cNvPr>
            <p:cNvSpPr txBox="1"/>
            <p:nvPr/>
          </p:nvSpPr>
          <p:spPr>
            <a:xfrm>
              <a:off x="295529" y="1071056"/>
              <a:ext cx="5622384" cy="69313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25"/>
                </a:spcBef>
              </a:pPr>
              <a:r>
                <a:rPr lang="ru-RU" sz="2200" b="1" dirty="0">
                  <a:solidFill>
                    <a:schemeClr val="tx1"/>
                  </a:solidFill>
                  <a:latin typeface="Century Gothic"/>
                  <a:ea typeface="+mj-ea"/>
                </a:rPr>
                <a:t>Федеральная учебная</a:t>
              </a:r>
              <a:r>
                <a:rPr lang="ru-RU" sz="2200" b="1" spc="-55" dirty="0">
                  <a:solidFill>
                    <a:schemeClr val="tx1"/>
                  </a:solidFill>
                  <a:latin typeface="Century Gothic"/>
                  <a:ea typeface="+mj-ea"/>
                </a:rPr>
                <a:t> </a:t>
              </a:r>
              <a:r>
                <a:rPr lang="ru-RU" sz="2200" b="1" dirty="0">
                  <a:solidFill>
                    <a:schemeClr val="tx1"/>
                  </a:solidFill>
                  <a:latin typeface="Century Gothic"/>
                  <a:ea typeface="+mj-ea"/>
                </a:rPr>
                <a:t>платформа</a:t>
              </a:r>
              <a:r>
                <a:rPr lang="ru-RU" sz="2200" b="1" spc="-45" dirty="0">
                  <a:solidFill>
                    <a:schemeClr val="tx1"/>
                  </a:solidFill>
                  <a:latin typeface="Century Gothic"/>
                  <a:ea typeface="+mj-ea"/>
                </a:rPr>
                <a:t> </a:t>
              </a:r>
              <a:r>
                <a:rPr lang="ru-RU" sz="2200" b="1" spc="-10" dirty="0">
                  <a:solidFill>
                    <a:schemeClr val="tx1"/>
                  </a:solidFill>
                  <a:latin typeface="Century Gothic"/>
                  <a:ea typeface="+mj-ea"/>
                </a:rPr>
                <a:t>(</a:t>
              </a:r>
              <a:r>
                <a:rPr lang="en-US" sz="2200" b="1" spc="-10" dirty="0">
                  <a:solidFill>
                    <a:schemeClr val="tx1"/>
                  </a:solidFill>
                  <a:latin typeface="Century Gothic"/>
                  <a:ea typeface="+mj-ea"/>
                </a:rPr>
                <a:t>edu.rustest.ru)</a:t>
              </a:r>
              <a:endParaRPr sz="2400" b="1" dirty="0">
                <a:solidFill>
                  <a:schemeClr val="tx1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34" name="object 8">
              <a:extLst>
                <a:ext uri="{FF2B5EF4-FFF2-40B4-BE49-F238E27FC236}">
                  <a16:creationId xmlns:a16="http://schemas.microsoft.com/office/drawing/2014/main" xmlns="" id="{B39B2CD7-88C8-4500-B989-C8B3CA316ED6}"/>
                </a:ext>
              </a:extLst>
            </p:cNvPr>
            <p:cNvSpPr txBox="1"/>
            <p:nvPr/>
          </p:nvSpPr>
          <p:spPr>
            <a:xfrm>
              <a:off x="486711" y="1895459"/>
              <a:ext cx="5240020" cy="457176"/>
            </a:xfrm>
            <a:prstGeom prst="rect">
              <a:avLst/>
            </a:prstGeom>
            <a:solidFill>
              <a:srgbClr val="2B5F91"/>
            </a:solidFill>
          </p:spPr>
          <p:txBody>
            <a:bodyPr vert="horz" wrap="square" lIns="0" tIns="86995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685"/>
                </a:spcBef>
              </a:pPr>
              <a:r>
                <a:rPr lang="ru-RU" sz="2400" b="1" dirty="0">
                  <a:solidFill>
                    <a:srgbClr val="FFFFFF"/>
                  </a:solidFill>
                  <a:latin typeface="Century Gothic"/>
                  <a:cs typeface="Century Gothic"/>
                </a:rPr>
                <a:t>Дистанционное обучение </a:t>
              </a:r>
              <a:endParaRPr sz="2400" dirty="0">
                <a:latin typeface="Century Gothic"/>
                <a:cs typeface="Century Gothic"/>
              </a:endParaRPr>
            </a:p>
          </p:txBody>
        </p:sp>
        <p:sp>
          <p:nvSpPr>
            <p:cNvPr id="36" name="object 10">
              <a:extLst>
                <a:ext uri="{FF2B5EF4-FFF2-40B4-BE49-F238E27FC236}">
                  <a16:creationId xmlns:a16="http://schemas.microsoft.com/office/drawing/2014/main" xmlns="" id="{CFD9A821-E549-4AC8-A675-D281BD203B66}"/>
                </a:ext>
              </a:extLst>
            </p:cNvPr>
            <p:cNvSpPr txBox="1"/>
            <p:nvPr/>
          </p:nvSpPr>
          <p:spPr>
            <a:xfrm>
              <a:off x="609600" y="2434599"/>
              <a:ext cx="1945639" cy="255904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500" b="1" spc="-10" dirty="0">
                  <a:latin typeface="Calibri"/>
                  <a:cs typeface="Calibri"/>
                </a:rPr>
                <a:t>ТЕОРЕТИЧЕСКАЯ</a:t>
              </a:r>
              <a:r>
                <a:rPr sz="1500" b="1" spc="-55" dirty="0">
                  <a:latin typeface="Calibri"/>
                  <a:cs typeface="Calibri"/>
                </a:rPr>
                <a:t> </a:t>
              </a:r>
              <a:r>
                <a:rPr sz="1500" b="1" spc="-10" dirty="0">
                  <a:latin typeface="Calibri"/>
                  <a:cs typeface="Calibri"/>
                </a:rPr>
                <a:t>ЧАСТЬ</a:t>
              </a:r>
              <a:endParaRPr sz="1500" dirty="0">
                <a:latin typeface="Calibri"/>
                <a:cs typeface="Calibri"/>
              </a:endParaRPr>
            </a:p>
          </p:txBody>
        </p:sp>
        <p:sp>
          <p:nvSpPr>
            <p:cNvPr id="37" name="object 11">
              <a:extLst>
                <a:ext uri="{FF2B5EF4-FFF2-40B4-BE49-F238E27FC236}">
                  <a16:creationId xmlns:a16="http://schemas.microsoft.com/office/drawing/2014/main" xmlns="" id="{E7E389BE-4212-4937-9AB6-678EC68FBC74}"/>
                </a:ext>
              </a:extLst>
            </p:cNvPr>
            <p:cNvSpPr txBox="1"/>
            <p:nvPr/>
          </p:nvSpPr>
          <p:spPr>
            <a:xfrm>
              <a:off x="609600" y="2671082"/>
              <a:ext cx="2026920" cy="447040"/>
            </a:xfrm>
            <a:prstGeom prst="rect">
              <a:avLst/>
            </a:prstGeom>
          </p:spPr>
          <p:txBody>
            <a:bodyPr vert="horz" wrap="square" lIns="0" tIns="406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320"/>
                </a:spcBef>
              </a:pPr>
              <a:r>
                <a:rPr sz="12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Презентации</a:t>
              </a:r>
              <a:r>
                <a:rPr sz="1200" b="1" spc="-5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sz="1200" b="1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с</a:t>
              </a:r>
              <a:r>
                <a:rPr sz="1200" b="1" spc="55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sz="12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теоретическим</a:t>
              </a:r>
              <a:endParaRPr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215"/>
                </a:spcBef>
              </a:pPr>
              <a:r>
                <a:rPr sz="12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материалом</a:t>
              </a:r>
              <a:endParaRPr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38" name="object 12">
              <a:extLst>
                <a:ext uri="{FF2B5EF4-FFF2-40B4-BE49-F238E27FC236}">
                  <a16:creationId xmlns:a16="http://schemas.microsoft.com/office/drawing/2014/main" xmlns="" id="{4C9C0B5A-9A9C-4F7C-B230-DF36348B87F6}"/>
                </a:ext>
              </a:extLst>
            </p:cNvPr>
            <p:cNvSpPr txBox="1"/>
            <p:nvPr/>
          </p:nvSpPr>
          <p:spPr>
            <a:xfrm>
              <a:off x="2894140" y="2344605"/>
              <a:ext cx="2994660" cy="768985"/>
            </a:xfrm>
            <a:prstGeom prst="rect">
              <a:avLst/>
            </a:prstGeom>
          </p:spPr>
          <p:txBody>
            <a:bodyPr vert="horz" wrap="square" lIns="0" tIns="806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635"/>
                </a:spcBef>
              </a:pPr>
              <a:r>
                <a:rPr sz="1500" b="1" spc="-20" dirty="0">
                  <a:latin typeface="Calibri"/>
                  <a:cs typeface="Calibri"/>
                </a:rPr>
                <a:t>ПРАКТИЧЕСКАЯ</a:t>
              </a:r>
              <a:r>
                <a:rPr sz="1500" b="1" spc="15" dirty="0">
                  <a:latin typeface="Calibri"/>
                  <a:cs typeface="Calibri"/>
                </a:rPr>
                <a:t> </a:t>
              </a:r>
              <a:r>
                <a:rPr sz="1500" b="1" spc="-20" dirty="0">
                  <a:latin typeface="Calibri"/>
                  <a:cs typeface="Calibri"/>
                </a:rPr>
                <a:t>ЧАСТЬ</a:t>
              </a:r>
              <a:endParaRPr sz="1500" dirty="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420"/>
                </a:spcBef>
              </a:pPr>
              <a:r>
                <a:rPr sz="1200" b="1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Программные</a:t>
              </a:r>
              <a:r>
                <a:rPr sz="1200" b="1" spc="-6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sz="12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симуляторы</a:t>
              </a:r>
              <a:endParaRPr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219"/>
                </a:spcBef>
              </a:pPr>
              <a:r>
                <a:rPr sz="12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Практическое</a:t>
              </a:r>
              <a:r>
                <a:rPr sz="1200" b="1" spc="-3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sz="1200" b="1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пособие</a:t>
              </a:r>
              <a:r>
                <a:rPr sz="1200" b="1" spc="-2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sz="1200" b="1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по</a:t>
              </a:r>
              <a:r>
                <a:rPr sz="1200" b="1" spc="2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sz="1200" b="1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работе</a:t>
              </a:r>
              <a:r>
                <a:rPr sz="1200" b="1" spc="-2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sz="1200" b="1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с</a:t>
              </a:r>
              <a:r>
                <a:rPr sz="1200" b="1" spc="4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sz="12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формами</a:t>
              </a:r>
              <a:endParaRPr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40" name="object 13">
              <a:extLst>
                <a:ext uri="{FF2B5EF4-FFF2-40B4-BE49-F238E27FC236}">
                  <a16:creationId xmlns:a16="http://schemas.microsoft.com/office/drawing/2014/main" xmlns="" id="{E0484DA8-DB1B-4A09-AFD9-2926347DC428}"/>
                </a:ext>
              </a:extLst>
            </p:cNvPr>
            <p:cNvSpPr txBox="1"/>
            <p:nvPr/>
          </p:nvSpPr>
          <p:spPr>
            <a:xfrm>
              <a:off x="1582419" y="3217693"/>
              <a:ext cx="3298825" cy="429605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500" b="1" dirty="0">
                  <a:latin typeface="Calibri"/>
                  <a:cs typeface="Calibri"/>
                </a:rPr>
                <a:t>ПОЛУЧЕНИЕ</a:t>
              </a:r>
              <a:r>
                <a:rPr sz="1500" b="1" spc="-60" dirty="0">
                  <a:latin typeface="Calibri"/>
                  <a:cs typeface="Calibri"/>
                </a:rPr>
                <a:t> </a:t>
              </a:r>
              <a:r>
                <a:rPr sz="1500" b="1" spc="-10" dirty="0">
                  <a:latin typeface="Calibri"/>
                  <a:cs typeface="Calibri"/>
                </a:rPr>
                <a:t>СЕРТИФИКАТА</a:t>
              </a:r>
              <a:endParaRPr lang="ru-RU" sz="1500" b="1" spc="-10" dirty="0">
                <a:latin typeface="Calibri"/>
                <a:cs typeface="Calibri"/>
              </a:endParaRPr>
            </a:p>
            <a:p>
              <a:pPr marL="12700" marR="131445">
                <a:lnSpc>
                  <a:spcPct val="100000"/>
                </a:lnSpc>
                <a:spcBef>
                  <a:spcPts val="10"/>
                </a:spcBef>
              </a:pPr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Выполнение</a:t>
              </a:r>
              <a:r>
                <a:rPr lang="ru-RU" sz="1200" b="1" spc="-45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заданий</a:t>
              </a:r>
              <a:r>
                <a:rPr lang="ru-RU" sz="1200" b="1" spc="-6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ru-RU" sz="12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итогового тестирования </a:t>
              </a:r>
              <a:endParaRPr lang="ru-RU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xmlns="" id="{F6FAE630-1DF0-4DCB-81FD-F4EB4E0BB18F}"/>
              </a:ext>
            </a:extLst>
          </p:cNvPr>
          <p:cNvGrpSpPr/>
          <p:nvPr/>
        </p:nvGrpSpPr>
        <p:grpSpPr>
          <a:xfrm>
            <a:off x="333988" y="3546866"/>
            <a:ext cx="5810548" cy="2870366"/>
            <a:chOff x="293883" y="3368046"/>
            <a:chExt cx="5810548" cy="2850109"/>
          </a:xfrm>
        </p:grpSpPr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xmlns="" id="{CBCDA1C1-36C2-4264-8D00-34425A404C50}"/>
                </a:ext>
              </a:extLst>
            </p:cNvPr>
            <p:cNvGrpSpPr/>
            <p:nvPr/>
          </p:nvGrpSpPr>
          <p:grpSpPr>
            <a:xfrm>
              <a:off x="293883" y="3368046"/>
              <a:ext cx="5810548" cy="2850109"/>
              <a:chOff x="227692" y="3664585"/>
              <a:chExt cx="5810548" cy="2850109"/>
            </a:xfrm>
          </p:grpSpPr>
          <p:sp>
            <p:nvSpPr>
              <p:cNvPr id="41" name="object 4">
                <a:extLst>
                  <a:ext uri="{FF2B5EF4-FFF2-40B4-BE49-F238E27FC236}">
                    <a16:creationId xmlns:a16="http://schemas.microsoft.com/office/drawing/2014/main" xmlns="" id="{DB002F6C-D314-4CF4-97DF-4FA42CE2C550}"/>
                  </a:ext>
                </a:extLst>
              </p:cNvPr>
              <p:cNvSpPr/>
              <p:nvPr/>
            </p:nvSpPr>
            <p:spPr>
              <a:xfrm>
                <a:off x="227692" y="3664585"/>
                <a:ext cx="5666740" cy="2850109"/>
              </a:xfrm>
              <a:custGeom>
                <a:avLst/>
                <a:gdLst/>
                <a:ahLst/>
                <a:cxnLst/>
                <a:rect l="l" t="t" r="r" b="b"/>
                <a:pathLst>
                  <a:path w="5666740" h="1932939">
                    <a:moveTo>
                      <a:pt x="5666232" y="0"/>
                    </a:moveTo>
                    <a:lnTo>
                      <a:pt x="0" y="0"/>
                    </a:lnTo>
                    <a:lnTo>
                      <a:pt x="0" y="1932432"/>
                    </a:lnTo>
                    <a:lnTo>
                      <a:pt x="5666232" y="1932432"/>
                    </a:lnTo>
                    <a:lnTo>
                      <a:pt x="5666232" y="0"/>
                    </a:lnTo>
                    <a:close/>
                  </a:path>
                </a:pathLst>
              </a:custGeom>
              <a:solidFill>
                <a:srgbClr val="00AF50">
                  <a:alpha val="5882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9">
                <a:extLst>
                  <a:ext uri="{FF2B5EF4-FFF2-40B4-BE49-F238E27FC236}">
                    <a16:creationId xmlns:a16="http://schemas.microsoft.com/office/drawing/2014/main" xmlns="" id="{AD448402-6492-42A1-9698-CD971755ACEF}"/>
                  </a:ext>
                </a:extLst>
              </p:cNvPr>
              <p:cNvSpPr txBox="1"/>
              <p:nvPr/>
            </p:nvSpPr>
            <p:spPr>
              <a:xfrm>
                <a:off x="386453" y="4544715"/>
                <a:ext cx="5430969" cy="457176"/>
              </a:xfrm>
              <a:prstGeom prst="rect">
                <a:avLst/>
              </a:prstGeom>
              <a:solidFill>
                <a:srgbClr val="44838E"/>
              </a:solidFill>
            </p:spPr>
            <p:txBody>
              <a:bodyPr vert="horz" wrap="square" lIns="0" tIns="86995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685"/>
                  </a:spcBef>
                </a:pPr>
                <a:r>
                  <a:rPr lang="ru-RU" sz="2400" b="1" dirty="0">
                    <a:solidFill>
                      <a:srgbClr val="FFFFFF"/>
                    </a:solidFill>
                    <a:latin typeface="Century Gothic"/>
                  </a:rPr>
                  <a:t>Дистанционное обучение</a:t>
                </a:r>
                <a:endParaRPr sz="2400" b="1" dirty="0">
                  <a:solidFill>
                    <a:srgbClr val="FFFFFF"/>
                  </a:solidFill>
                  <a:latin typeface="Century Gothic"/>
                </a:endParaRPr>
              </a:p>
            </p:txBody>
          </p:sp>
          <p:sp>
            <p:nvSpPr>
              <p:cNvPr id="42" name="object 5">
                <a:extLst>
                  <a:ext uri="{FF2B5EF4-FFF2-40B4-BE49-F238E27FC236}">
                    <a16:creationId xmlns:a16="http://schemas.microsoft.com/office/drawing/2014/main" xmlns="" id="{835706CC-243F-4DEF-89F8-B0283B951BF1}"/>
                  </a:ext>
                </a:extLst>
              </p:cNvPr>
              <p:cNvSpPr txBox="1"/>
              <p:nvPr/>
            </p:nvSpPr>
            <p:spPr>
              <a:xfrm>
                <a:off x="415856" y="3762586"/>
                <a:ext cx="5622384" cy="693138"/>
              </a:xfrm>
              <a:prstGeom prst="rect">
                <a:avLst/>
              </a:prstGeom>
            </p:spPr>
            <p:txBody>
              <a:bodyPr vert="horz" wrap="square" lIns="0" tIns="1587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25"/>
                  </a:spcBef>
                </a:pPr>
                <a:r>
                  <a:rPr lang="ru-RU" sz="2200" b="1" dirty="0">
                    <a:solidFill>
                      <a:schemeClr val="tx1"/>
                    </a:solidFill>
                    <a:latin typeface="Century Gothic"/>
                    <a:ea typeface="+mj-ea"/>
                  </a:rPr>
                  <a:t>Региональная учебная</a:t>
                </a:r>
                <a:r>
                  <a:rPr lang="ru-RU" sz="2200" b="1" spc="-55" dirty="0">
                    <a:solidFill>
                      <a:schemeClr val="tx1"/>
                    </a:solidFill>
                    <a:latin typeface="Century Gothic"/>
                    <a:ea typeface="+mj-ea"/>
                  </a:rPr>
                  <a:t> </a:t>
                </a:r>
                <a:r>
                  <a:rPr lang="ru-RU" sz="2200" b="1" dirty="0">
                    <a:solidFill>
                      <a:schemeClr val="tx1"/>
                    </a:solidFill>
                    <a:latin typeface="Century Gothic"/>
                    <a:ea typeface="+mj-ea"/>
                  </a:rPr>
                  <a:t>платформа</a:t>
                </a:r>
                <a:r>
                  <a:rPr lang="ru-RU" sz="2200" b="1" spc="-45" dirty="0">
                    <a:solidFill>
                      <a:schemeClr val="tx1"/>
                    </a:solidFill>
                    <a:latin typeface="Century Gothic"/>
                    <a:ea typeface="+mj-ea"/>
                  </a:rPr>
                  <a:t> </a:t>
                </a:r>
                <a:r>
                  <a:rPr lang="ru-RU" sz="2200" b="1" spc="-10" dirty="0">
                    <a:solidFill>
                      <a:schemeClr val="tx1"/>
                    </a:solidFill>
                    <a:latin typeface="Century Gothic"/>
                    <a:ea typeface="+mj-ea"/>
                  </a:rPr>
                  <a:t>(</a:t>
                </a:r>
                <a:r>
                  <a:rPr lang="en-US" sz="2200" b="1" spc="-10" dirty="0">
                    <a:solidFill>
                      <a:schemeClr val="tx1"/>
                    </a:solidFill>
                    <a:latin typeface="Century Gothic"/>
                    <a:ea typeface="+mj-ea"/>
                  </a:rPr>
                  <a:t>moodle.rcoi25.ru)</a:t>
                </a:r>
                <a:endParaRPr sz="2400" b="1" dirty="0">
                  <a:solidFill>
                    <a:schemeClr val="tx1"/>
                  </a:solidFill>
                  <a:latin typeface="Century Gothic"/>
                  <a:cs typeface="Century Gothic"/>
                </a:endParaRPr>
              </a:p>
            </p:txBody>
          </p:sp>
          <p:sp>
            <p:nvSpPr>
              <p:cNvPr id="43" name="object 10">
                <a:extLst>
                  <a:ext uri="{FF2B5EF4-FFF2-40B4-BE49-F238E27FC236}">
                    <a16:creationId xmlns:a16="http://schemas.microsoft.com/office/drawing/2014/main" xmlns="" id="{D56CDB31-65A7-49EC-99F8-9786504DAEDE}"/>
                  </a:ext>
                </a:extLst>
              </p:cNvPr>
              <p:cNvSpPr txBox="1"/>
              <p:nvPr/>
            </p:nvSpPr>
            <p:spPr>
              <a:xfrm>
                <a:off x="377232" y="5042405"/>
                <a:ext cx="2714883" cy="244939"/>
              </a:xfrm>
              <a:prstGeom prst="rect">
                <a:avLst/>
              </a:prstGeom>
            </p:spPr>
            <p:txBody>
              <a:bodyPr vert="horz" wrap="square" lIns="0" tIns="1397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10"/>
                  </a:spcBef>
                </a:pPr>
                <a:r>
                  <a:rPr sz="1500" b="1" spc="-10" dirty="0">
                    <a:latin typeface="Calibri"/>
                    <a:cs typeface="Calibri"/>
                  </a:rPr>
                  <a:t>ТЕОРЕТИЧЕСКАЯ</a:t>
                </a:r>
                <a:r>
                  <a:rPr sz="1500" b="1" spc="-55" dirty="0">
                    <a:latin typeface="Calibri"/>
                    <a:cs typeface="Calibri"/>
                  </a:rPr>
                  <a:t> </a:t>
                </a:r>
                <a:r>
                  <a:rPr sz="1500" b="1" spc="-10" dirty="0">
                    <a:latin typeface="Calibri"/>
                    <a:cs typeface="Calibri"/>
                  </a:rPr>
                  <a:t>ЧАСТЬ</a:t>
                </a:r>
                <a:endParaRPr sz="1500" dirty="0">
                  <a:latin typeface="Calibri"/>
                  <a:cs typeface="Calibri"/>
                </a:endParaRPr>
              </a:p>
            </p:txBody>
          </p:sp>
          <p:sp>
            <p:nvSpPr>
              <p:cNvPr id="44" name="object 11">
                <a:extLst>
                  <a:ext uri="{FF2B5EF4-FFF2-40B4-BE49-F238E27FC236}">
                    <a16:creationId xmlns:a16="http://schemas.microsoft.com/office/drawing/2014/main" xmlns="" id="{BA784056-E843-4E6F-8DF6-1122E07EA1D4}"/>
                  </a:ext>
                </a:extLst>
              </p:cNvPr>
              <p:cNvSpPr txBox="1"/>
              <p:nvPr/>
            </p:nvSpPr>
            <p:spPr>
              <a:xfrm>
                <a:off x="393273" y="5214271"/>
                <a:ext cx="2026920" cy="224110"/>
              </a:xfrm>
              <a:prstGeom prst="rect">
                <a:avLst/>
              </a:prstGeom>
            </p:spPr>
            <p:txBody>
              <a:bodyPr vert="horz" wrap="square" lIns="0" tIns="4064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320"/>
                  </a:spcBef>
                </a:pPr>
                <a:endParaRPr sz="120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46" name="object 12">
              <a:extLst>
                <a:ext uri="{FF2B5EF4-FFF2-40B4-BE49-F238E27FC236}">
                  <a16:creationId xmlns:a16="http://schemas.microsoft.com/office/drawing/2014/main" xmlns="" id="{019C94FA-53F6-44DC-BFB7-9F95E21B15F6}"/>
                </a:ext>
              </a:extLst>
            </p:cNvPr>
            <p:cNvSpPr txBox="1"/>
            <p:nvPr/>
          </p:nvSpPr>
          <p:spPr>
            <a:xfrm>
              <a:off x="3012975" y="4668934"/>
              <a:ext cx="2994660" cy="681597"/>
            </a:xfrm>
            <a:prstGeom prst="rect">
              <a:avLst/>
            </a:prstGeom>
          </p:spPr>
          <p:txBody>
            <a:bodyPr vert="horz" wrap="square" lIns="0" tIns="806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635"/>
                </a:spcBef>
              </a:pPr>
              <a:r>
                <a:rPr sz="1500" b="1" spc="-20" dirty="0">
                  <a:latin typeface="Calibri"/>
                  <a:cs typeface="Calibri"/>
                </a:rPr>
                <a:t>ПРАКТИЧЕСКАЯ</a:t>
              </a:r>
              <a:r>
                <a:rPr sz="1500" b="1" spc="15" dirty="0">
                  <a:latin typeface="Calibri"/>
                  <a:cs typeface="Calibri"/>
                </a:rPr>
                <a:t> </a:t>
              </a:r>
              <a:r>
                <a:rPr sz="1500" b="1" spc="-20" dirty="0">
                  <a:latin typeface="Calibri"/>
                  <a:cs typeface="Calibri"/>
                </a:rPr>
                <a:t>ЧАСТЬ</a:t>
              </a:r>
              <a:r>
                <a:rPr lang="ru-RU" sz="1500" b="1" spc="-20" dirty="0">
                  <a:latin typeface="Calibri"/>
                  <a:cs typeface="Calibri"/>
                </a:rPr>
                <a:t> </a:t>
              </a:r>
              <a:br>
                <a:rPr lang="ru-RU" sz="1500" b="1" spc="-20" dirty="0">
                  <a:latin typeface="Calibri"/>
                  <a:cs typeface="Calibri"/>
                </a:rPr>
              </a:br>
              <a:r>
                <a:rPr lang="ru-RU" sz="12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Программный симулятор </a:t>
              </a:r>
              <a:br>
                <a:rPr lang="ru-RU" sz="12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</a:br>
              <a:r>
                <a:rPr lang="ru-RU" sz="12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«Заполнение форм ППЭ ЕГЭ»</a:t>
              </a:r>
            </a:p>
          </p:txBody>
        </p:sp>
        <p:sp>
          <p:nvSpPr>
            <p:cNvPr id="47" name="object 13">
              <a:extLst>
                <a:ext uri="{FF2B5EF4-FFF2-40B4-BE49-F238E27FC236}">
                  <a16:creationId xmlns:a16="http://schemas.microsoft.com/office/drawing/2014/main" xmlns="" id="{52E5F12F-A52E-42D7-A403-91D799B51930}"/>
                </a:ext>
              </a:extLst>
            </p:cNvPr>
            <p:cNvSpPr txBox="1"/>
            <p:nvPr/>
          </p:nvSpPr>
          <p:spPr>
            <a:xfrm>
              <a:off x="459464" y="5340617"/>
              <a:ext cx="5424149" cy="439307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0"/>
                </a:spcBef>
              </a:pPr>
              <a:r>
                <a:rPr sz="1500" b="1" dirty="0">
                  <a:latin typeface="Calibri"/>
                  <a:cs typeface="Calibri"/>
                </a:rPr>
                <a:t>ПОЛУЧЕНИЕ</a:t>
              </a:r>
              <a:r>
                <a:rPr sz="1500" b="1" spc="-60" dirty="0">
                  <a:latin typeface="Calibri"/>
                  <a:cs typeface="Calibri"/>
                </a:rPr>
                <a:t> </a:t>
              </a:r>
              <a:r>
                <a:rPr lang="ru-RU" sz="1500" b="1" spc="-10" dirty="0">
                  <a:latin typeface="Calibri"/>
                  <a:cs typeface="Calibri"/>
                </a:rPr>
                <a:t>СЕРТИФИКАТА: </a:t>
              </a:r>
            </a:p>
            <a:p>
              <a:pPr marL="12700" algn="ctr">
                <a:lnSpc>
                  <a:spcPct val="100000"/>
                </a:lnSpc>
                <a:spcBef>
                  <a:spcPts val="110"/>
                </a:spcBef>
              </a:pPr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Выполнение</a:t>
              </a:r>
              <a:r>
                <a:rPr lang="ru-RU" sz="1200" b="1" spc="-45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заданий</a:t>
              </a:r>
              <a:r>
                <a:rPr lang="ru-RU" sz="1200" b="1" spc="-6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ru-RU" sz="12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итогового тестирования </a:t>
              </a:r>
              <a:endParaRPr lang="ru-RU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9DF19D1-9789-4ECA-909B-3B28EF86A62B}"/>
              </a:ext>
            </a:extLst>
          </p:cNvPr>
          <p:cNvSpPr/>
          <p:nvPr/>
        </p:nvSpPr>
        <p:spPr>
          <a:xfrm>
            <a:off x="6691190" y="1212201"/>
            <a:ext cx="50374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FFFFFF"/>
                </a:solidFill>
                <a:latin typeface="Century Gothic"/>
                <a:cs typeface="Century Gothic"/>
              </a:rPr>
              <a:t>10.03.2022 - </a:t>
            </a:r>
            <a:r>
              <a:rPr lang="ru-RU" b="1" dirty="0">
                <a:solidFill>
                  <a:srgbClr val="FFFFFF"/>
                </a:solidFill>
                <a:latin typeface="Century Gothic"/>
                <a:cs typeface="Century Gothic"/>
              </a:rPr>
              <a:t>английский язык (устная,  письменная часть)</a:t>
            </a:r>
            <a:endParaRPr lang="ru-RU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0" name="object 20">
            <a:extLst>
              <a:ext uri="{FF2B5EF4-FFF2-40B4-BE49-F238E27FC236}">
                <a16:creationId xmlns:a16="http://schemas.microsoft.com/office/drawing/2014/main" xmlns="" id="{036F726C-4F18-4D93-8CDB-2EF38D2F2139}"/>
              </a:ext>
            </a:extLst>
          </p:cNvPr>
          <p:cNvSpPr txBox="1"/>
          <p:nvPr/>
        </p:nvSpPr>
        <p:spPr>
          <a:xfrm>
            <a:off x="6589843" y="3016386"/>
            <a:ext cx="5268169" cy="1025922"/>
          </a:xfrm>
          <a:prstGeom prst="rect">
            <a:avLst/>
          </a:prstGeom>
          <a:solidFill>
            <a:srgbClr val="2B5F91"/>
          </a:solidFill>
        </p:spPr>
        <p:txBody>
          <a:bodyPr vert="horz" wrap="square" lIns="0" tIns="314960" rIns="0" bIns="0" rtlCol="0">
            <a:spAutoFit/>
          </a:bodyPr>
          <a:lstStyle/>
          <a:p>
            <a:pPr marL="269240">
              <a:lnSpc>
                <a:spcPct val="100000"/>
              </a:lnSpc>
              <a:spcBef>
                <a:spcPts val="2480"/>
              </a:spcBef>
            </a:pPr>
            <a:r>
              <a:rPr lang="ru-RU" sz="2800" b="1" dirty="0">
                <a:solidFill>
                  <a:srgbClr val="FFFFFF"/>
                </a:solidFill>
                <a:latin typeface="Century Gothic"/>
              </a:rPr>
              <a:t>17.05.2022 – </a:t>
            </a:r>
            <a:r>
              <a:rPr lang="ru-RU" b="1" dirty="0">
                <a:solidFill>
                  <a:srgbClr val="FFFFFF"/>
                </a:solidFill>
                <a:latin typeface="Century Gothic"/>
              </a:rPr>
              <a:t>обществознание, английский язык (устная часть)</a:t>
            </a:r>
            <a:endParaRPr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417DEA-F73F-4991-B8DF-54DA86C7C8AB}"/>
              </a:ext>
            </a:extLst>
          </p:cNvPr>
          <p:cNvSpPr txBox="1"/>
          <p:nvPr/>
        </p:nvSpPr>
        <p:spPr>
          <a:xfrm>
            <a:off x="355964" y="5160000"/>
            <a:ext cx="2697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spc="-1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Учебные вебинары на платформе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738314A-7143-47FB-A525-7BEC1E303C39}"/>
              </a:ext>
            </a:extLst>
          </p:cNvPr>
          <p:cNvSpPr txBox="1"/>
          <p:nvPr/>
        </p:nvSpPr>
        <p:spPr>
          <a:xfrm>
            <a:off x="355964" y="6033723"/>
            <a:ext cx="38782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spc="-10" dirty="0">
                <a:latin typeface="Calibri"/>
                <a:cs typeface="Calibri"/>
              </a:rPr>
              <a:t>Очные обучающие семинары для ППЭ</a:t>
            </a:r>
          </a:p>
        </p:txBody>
      </p:sp>
      <p:sp>
        <p:nvSpPr>
          <p:cNvPr id="54" name="object 3">
            <a:extLst>
              <a:ext uri="{FF2B5EF4-FFF2-40B4-BE49-F238E27FC236}">
                <a16:creationId xmlns:a16="http://schemas.microsoft.com/office/drawing/2014/main" xmlns="" id="{CD2CBCE6-67C2-4007-BF8F-715B225F5196}"/>
              </a:ext>
            </a:extLst>
          </p:cNvPr>
          <p:cNvSpPr/>
          <p:nvPr/>
        </p:nvSpPr>
        <p:spPr>
          <a:xfrm>
            <a:off x="0" y="0"/>
            <a:ext cx="12192000" cy="444753"/>
          </a:xfrm>
          <a:custGeom>
            <a:avLst/>
            <a:gdLst/>
            <a:ahLst/>
            <a:cxnLst/>
            <a:rect l="l" t="t" r="r" b="b"/>
            <a:pathLst>
              <a:path w="12192000" h="454659">
                <a:moveTo>
                  <a:pt x="0" y="454151"/>
                </a:moveTo>
                <a:lnTo>
                  <a:pt x="12192000" y="454151"/>
                </a:lnTo>
                <a:lnTo>
                  <a:pt x="12192000" y="0"/>
                </a:lnTo>
                <a:lnTo>
                  <a:pt x="0" y="0"/>
                </a:lnTo>
                <a:lnTo>
                  <a:pt x="0" y="45415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 anchor="ctr"/>
          <a:lstStyle/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Обучение работников ППЭ в 2022 году</a:t>
            </a:r>
          </a:p>
        </p:txBody>
      </p:sp>
    </p:spTree>
    <p:extLst>
      <p:ext uri="{BB962C8B-B14F-4D97-AF65-F5344CB8AC3E}">
        <p14:creationId xmlns:p14="http://schemas.microsoft.com/office/powerpoint/2010/main" val="4233145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xmlns="" id="{6626787D-F3A9-4859-A7AB-E8C2A3FD27FD}"/>
              </a:ext>
            </a:extLst>
          </p:cNvPr>
          <p:cNvGraphicFramePr/>
          <p:nvPr/>
        </p:nvGraphicFramePr>
        <p:xfrm>
          <a:off x="2819400" y="3800427"/>
          <a:ext cx="2714883" cy="1710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" name="object 3">
            <a:extLst>
              <a:ext uri="{FF2B5EF4-FFF2-40B4-BE49-F238E27FC236}">
                <a16:creationId xmlns:a16="http://schemas.microsoft.com/office/drawing/2014/main" xmlns="" id="{CD2CBCE6-67C2-4007-BF8F-715B225F5196}"/>
              </a:ext>
            </a:extLst>
          </p:cNvPr>
          <p:cNvSpPr/>
          <p:nvPr/>
        </p:nvSpPr>
        <p:spPr>
          <a:xfrm>
            <a:off x="0" y="0"/>
            <a:ext cx="12192000" cy="444753"/>
          </a:xfrm>
          <a:custGeom>
            <a:avLst/>
            <a:gdLst/>
            <a:ahLst/>
            <a:cxnLst/>
            <a:rect l="l" t="t" r="r" b="b"/>
            <a:pathLst>
              <a:path w="12192000" h="454659">
                <a:moveTo>
                  <a:pt x="0" y="454151"/>
                </a:moveTo>
                <a:lnTo>
                  <a:pt x="12192000" y="454151"/>
                </a:lnTo>
                <a:lnTo>
                  <a:pt x="12192000" y="0"/>
                </a:lnTo>
                <a:lnTo>
                  <a:pt x="0" y="0"/>
                </a:lnTo>
                <a:lnTo>
                  <a:pt x="0" y="45415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 anchor="ctr"/>
          <a:lstStyle/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Рекомендации РЦОИ для проведения ГИА в 2022 году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981D5BCB-70BB-480B-AB88-C85EC9C77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338" y="738231"/>
            <a:ext cx="5667462" cy="58639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b="1" dirty="0"/>
              <a:t>Рекомендации координаторам в МОУО</a:t>
            </a:r>
          </a:p>
          <a:p>
            <a:r>
              <a:rPr lang="ru-RU" sz="2100" dirty="0"/>
              <a:t>Организовать работу с образовательными организациями в части использования в работе методических документов министерства образования ПК, методических разработок, инструкций ГАО ДПО ПК ИРО Приморского края. </a:t>
            </a:r>
          </a:p>
          <a:p>
            <a:r>
              <a:rPr lang="ru-RU" sz="2100" b="1" dirty="0"/>
              <a:t>Проверить количественный состав назначения работников на экзамены</a:t>
            </a:r>
            <a:r>
              <a:rPr lang="ru-RU" sz="2100" dirty="0"/>
              <a:t>: увеличить количество членов ГЭК и технических специалистов на Иностранный язык (устная часть) и КЕГЭ по Информатике и ИКТ</a:t>
            </a:r>
          </a:p>
          <a:p>
            <a:r>
              <a:rPr lang="ru-RU" sz="2100" b="1" dirty="0"/>
              <a:t>Строго соблюдать требования по информационной безопасности </a:t>
            </a:r>
            <a:r>
              <a:rPr lang="ru-RU" sz="2100" dirty="0"/>
              <a:t>при работе с Планированием и работе с ЭМ</a:t>
            </a:r>
          </a:p>
          <a:p>
            <a:r>
              <a:rPr lang="ru-RU" sz="2100" b="1" dirty="0"/>
              <a:t>Проверить количество мест </a:t>
            </a:r>
            <a:r>
              <a:rPr lang="ru-RU" sz="2100" dirty="0"/>
              <a:t>для участников в каждой аудитории проведения экзаменов</a:t>
            </a:r>
          </a:p>
          <a:p>
            <a:r>
              <a:rPr lang="ru-RU" sz="2100" dirty="0"/>
              <a:t>Усилить контроль за соблюдением графика выставления статусов на федеральном портале</a:t>
            </a:r>
          </a:p>
          <a:p>
            <a:r>
              <a:rPr lang="ru-RU" sz="2100" dirty="0"/>
              <a:t>Усилить контроль за профилактикой и обработкой нарушений на ППЭ через мониторинг работы ППЭ на Федеральном портале видеонаблюдения</a:t>
            </a:r>
          </a:p>
          <a:p>
            <a:endParaRPr lang="ru-RU" sz="240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B66F5BB8-B11E-4279-8793-EC62D4E3B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738230"/>
            <a:ext cx="5667461" cy="58639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b="1" dirty="0"/>
              <a:t>Рекомендации специалистам в ППЭ</a:t>
            </a:r>
          </a:p>
          <a:p>
            <a:r>
              <a:rPr lang="ru-RU" sz="2000" dirty="0"/>
              <a:t>Руководителям ППЭ: </a:t>
            </a:r>
            <a:r>
              <a:rPr lang="ru-RU" sz="2000" b="1" dirty="0"/>
              <a:t>провести тщательную работу с организаторами</a:t>
            </a:r>
            <a:r>
              <a:rPr lang="ru-RU" sz="2000" dirty="0"/>
              <a:t> в части исполнения всех процедур проведения экзамена (чтение инструкций, их поведение при печати ЭМ, их поведение при контроле за ходом экзамена, в т.ч. процедуры выдачи ДБО2, фиксация выхода участника из аудитории).</a:t>
            </a:r>
          </a:p>
          <a:p>
            <a:r>
              <a:rPr lang="ru-RU" sz="2000" dirty="0"/>
              <a:t>Руководителям ППЭ при назначении работников ППЭ учитывать </a:t>
            </a:r>
            <a:r>
              <a:rPr lang="ru-RU" sz="2000" dirty="0" err="1"/>
              <a:t>психо</a:t>
            </a:r>
            <a:r>
              <a:rPr lang="ru-RU" sz="2000" dirty="0"/>
              <a:t>-физические особенности лиц, назначаемых на роль организатора в аудитории</a:t>
            </a:r>
          </a:p>
          <a:p>
            <a:r>
              <a:rPr lang="ru-RU" sz="2000" dirty="0"/>
              <a:t>При подготовке ППЭ к экзамену </a:t>
            </a:r>
            <a:r>
              <a:rPr lang="ru-RU" sz="2000" b="1" dirty="0"/>
              <a:t>проводить дополнительное тестирование </a:t>
            </a:r>
            <a:r>
              <a:rPr lang="ru-RU" sz="2000" dirty="0"/>
              <a:t>подготовки организаторов в аудитории по заполнению отчётных форм ППЭ </a:t>
            </a:r>
          </a:p>
          <a:p>
            <a:r>
              <a:rPr lang="ru-RU" sz="2000" dirty="0"/>
              <a:t>Членам ГЭК: </a:t>
            </a:r>
            <a:r>
              <a:rPr lang="ru-RU" sz="2000" b="1" dirty="0"/>
              <a:t>усилить контроль за организаторами</a:t>
            </a:r>
          </a:p>
          <a:p>
            <a:r>
              <a:rPr lang="ru-RU" sz="2000" dirty="0"/>
              <a:t>Техническим специалистам: </a:t>
            </a:r>
            <a:r>
              <a:rPr lang="ru-RU" sz="2000" b="1" dirty="0"/>
              <a:t>провести обследование и профилактику оборудования</a:t>
            </a:r>
            <a:r>
              <a:rPr lang="ru-RU" sz="2000" dirty="0"/>
              <a:t>, задействованного при проведении экзаменов</a:t>
            </a:r>
          </a:p>
          <a:p>
            <a:r>
              <a:rPr lang="ru-RU" sz="2000" dirty="0"/>
              <a:t>Техническим специалистам </a:t>
            </a:r>
            <a:r>
              <a:rPr lang="ru-RU" sz="2000" b="1" dirty="0"/>
              <a:t>сформировать стратегию </a:t>
            </a:r>
            <a:r>
              <a:rPr lang="ru-RU" sz="2000" dirty="0"/>
              <a:t>(какие, в каком количестве, в каком качестве) </a:t>
            </a:r>
            <a:r>
              <a:rPr lang="ru-RU" sz="2000" b="1" dirty="0"/>
              <a:t>использования оборудования на экзаменах, стратегию выполнения технической подготовки и контроля технической готовности</a:t>
            </a:r>
          </a:p>
          <a:p>
            <a:r>
              <a:rPr lang="ru-RU" sz="2000" dirty="0"/>
              <a:t>Членам ГЭК и Техническим специалистам </a:t>
            </a:r>
            <a:r>
              <a:rPr lang="ru-RU" sz="2000" b="1" dirty="0"/>
              <a:t>проработать маршруты перемещения от станции к станции</a:t>
            </a:r>
            <a:r>
              <a:rPr lang="ru-RU" sz="2000" dirty="0"/>
              <a:t> при проведении экзаменов</a:t>
            </a:r>
          </a:p>
        </p:txBody>
      </p:sp>
    </p:spTree>
    <p:extLst>
      <p:ext uri="{BB962C8B-B14F-4D97-AF65-F5344CB8AC3E}">
        <p14:creationId xmlns:p14="http://schemas.microsoft.com/office/powerpoint/2010/main" val="4008626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xmlns="" id="{6626787D-F3A9-4859-A7AB-E8C2A3FD27FD}"/>
              </a:ext>
            </a:extLst>
          </p:cNvPr>
          <p:cNvGraphicFramePr/>
          <p:nvPr/>
        </p:nvGraphicFramePr>
        <p:xfrm>
          <a:off x="2819400" y="3800427"/>
          <a:ext cx="2714883" cy="1710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" name="object 3">
            <a:extLst>
              <a:ext uri="{FF2B5EF4-FFF2-40B4-BE49-F238E27FC236}">
                <a16:creationId xmlns:a16="http://schemas.microsoft.com/office/drawing/2014/main" xmlns="" id="{CD2CBCE6-67C2-4007-BF8F-715B225F5196}"/>
              </a:ext>
            </a:extLst>
          </p:cNvPr>
          <p:cNvSpPr/>
          <p:nvPr/>
        </p:nvSpPr>
        <p:spPr>
          <a:xfrm>
            <a:off x="0" y="0"/>
            <a:ext cx="12192000" cy="444753"/>
          </a:xfrm>
          <a:custGeom>
            <a:avLst/>
            <a:gdLst/>
            <a:ahLst/>
            <a:cxnLst/>
            <a:rect l="l" t="t" r="r" b="b"/>
            <a:pathLst>
              <a:path w="12192000" h="454659">
                <a:moveTo>
                  <a:pt x="0" y="454151"/>
                </a:moveTo>
                <a:lnTo>
                  <a:pt x="12192000" y="454151"/>
                </a:lnTo>
                <a:lnTo>
                  <a:pt x="12192000" y="0"/>
                </a:lnTo>
                <a:lnTo>
                  <a:pt x="0" y="0"/>
                </a:lnTo>
                <a:lnTo>
                  <a:pt x="0" y="45415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 anchor="ctr"/>
          <a:lstStyle/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 отдельным категориям нарушений установленной процедуры ЕГЭ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981D5BCB-70BB-480B-AB88-C85EC9C77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779" y="738230"/>
            <a:ext cx="5667462" cy="586390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3800" b="1" dirty="0"/>
              <a:t>Несвоевременно переданы статусы проведения экзамена на федеральный портал мониторинга</a:t>
            </a:r>
          </a:p>
          <a:p>
            <a:pPr lvl="0"/>
            <a:r>
              <a:rPr lang="ru-RU" sz="3800" dirty="0"/>
              <a:t>Включать ППЭ, допустившие ошибки на ГИА во все федеральные и региональные тренировки экзаменов.</a:t>
            </a:r>
          </a:p>
          <a:p>
            <a:pPr lvl="0"/>
            <a:r>
              <a:rPr lang="ru-RU" sz="3800" dirty="0"/>
              <a:t>Усилить механизмы контроля за ходом подготовки и проведения экзаменов на портале мониторинга готовности ППЭ.</a:t>
            </a:r>
          </a:p>
          <a:p>
            <a:pPr marL="0" indent="0">
              <a:buNone/>
            </a:pPr>
            <a:r>
              <a:rPr lang="ru-RU" sz="3800" b="1" dirty="0"/>
              <a:t>Организационно-технологические проблемы при печати ЭМ в ППЭ</a:t>
            </a:r>
          </a:p>
          <a:p>
            <a:r>
              <a:rPr lang="ru-RU" sz="3800" dirty="0"/>
              <a:t>Включать ППЭ, допустившие ошибки на ГИА во все федеральные и региональные тренировки экзаменов.</a:t>
            </a:r>
          </a:p>
          <a:p>
            <a:r>
              <a:rPr lang="ru-RU" sz="3800" dirty="0"/>
              <a:t>Сформировать свод организационно-технических причин задержки печати, разработать алгоритм действий по каждой из них.</a:t>
            </a:r>
          </a:p>
          <a:p>
            <a:pPr marL="0" indent="0">
              <a:buNone/>
            </a:pPr>
            <a:r>
              <a:rPr lang="ru-RU" sz="3800" b="1" dirty="0"/>
              <a:t>Незавершение участниками КЕГЭ экзамена по причине организационно-технологических сбоев (сбой на уровне региона)</a:t>
            </a:r>
          </a:p>
          <a:p>
            <a:r>
              <a:rPr lang="ru-RU" sz="3800" dirty="0"/>
              <a:t>Пересмотреть нормативы количества членов ГЭК и технических специалистов в зависимости от размеров ППЭ.</a:t>
            </a:r>
          </a:p>
          <a:p>
            <a:r>
              <a:rPr lang="ru-RU" sz="3800" dirty="0"/>
              <a:t>Усилить механизмы контроля за ходом прохождения КТГ перед экзаменами КЕГЭ и иностранный устный.</a:t>
            </a:r>
          </a:p>
          <a:p>
            <a:pPr marL="0" indent="0">
              <a:buNone/>
            </a:pPr>
            <a:r>
              <a:rPr lang="ru-RU" sz="3800" b="1" dirty="0"/>
              <a:t>Размещение КИМ ЕГЭ в сети «Интернет</a:t>
            </a:r>
            <a:r>
              <a:rPr lang="ru-RU" sz="3800" dirty="0"/>
              <a:t>»</a:t>
            </a:r>
          </a:p>
          <a:p>
            <a:r>
              <a:rPr lang="ru-RU" sz="3800" dirty="0"/>
              <a:t>Усилить контроль на входе в ППЭ;</a:t>
            </a:r>
          </a:p>
          <a:p>
            <a:r>
              <a:rPr lang="ru-RU" sz="3800" dirty="0"/>
              <a:t>Разработать совместно с МО ПК систему мер воздействия в отношении работников, допускающих утечку КИМ ЕГЭ в Интернет в ППЭ.</a:t>
            </a:r>
          </a:p>
          <a:p>
            <a:pPr marL="0" indent="0">
              <a:buNone/>
            </a:pPr>
            <a:endParaRPr lang="ru-RU" sz="3400" dirty="0"/>
          </a:p>
          <a:p>
            <a:pPr marL="0" indent="0">
              <a:buNone/>
            </a:pPr>
            <a:endParaRPr lang="ru-RU" sz="1800" b="1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B66F5BB8-B11E-4279-8793-EC62D4E3B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738230"/>
            <a:ext cx="5667461" cy="586390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3500" b="1" dirty="0"/>
              <a:t>Ошибки при заполнении бланков ответов ГИА и ИС (И).</a:t>
            </a:r>
            <a:endParaRPr lang="ru-RU" sz="3500" dirty="0"/>
          </a:p>
          <a:p>
            <a:r>
              <a:rPr lang="ru-RU" sz="3500" dirty="0"/>
              <a:t>Руководителям образовательных организация при проведении тренировочных мероприятий по проведению ЕГЭ с учениками старших классов особое внимание уделять правильности привязки бланков ответов, заполнению регистрационных полей.</a:t>
            </a:r>
          </a:p>
          <a:p>
            <a:r>
              <a:rPr lang="ru-RU" sz="3500" dirty="0"/>
              <a:t>Организаторам в аудитории:</a:t>
            </a:r>
          </a:p>
          <a:p>
            <a:pPr lvl="0"/>
            <a:r>
              <a:rPr lang="ru-RU" sz="3500" dirty="0"/>
              <a:t>проверять правильность заполнения участниками регистрационных полей бланков;</a:t>
            </a:r>
          </a:p>
          <a:p>
            <a:pPr lvl="0"/>
            <a:r>
              <a:rPr lang="ru-RU" sz="3500" dirty="0"/>
              <a:t>проверять бланк регистрации и бланки записи каждого участника на корректность на корректность заполненных служебных полей БО.</a:t>
            </a:r>
          </a:p>
          <a:p>
            <a:pPr marL="0" indent="0">
              <a:buNone/>
            </a:pPr>
            <a:r>
              <a:rPr lang="ru-RU" sz="3500" b="1" dirty="0"/>
              <a:t>Ошибки при отправке архивов с экзаменационными материалами </a:t>
            </a:r>
            <a:endParaRPr lang="ru-RU" sz="3500" dirty="0"/>
          </a:p>
          <a:p>
            <a:pPr lvl="0"/>
            <a:r>
              <a:rPr lang="ru-RU" sz="3500" dirty="0"/>
              <a:t>Техническим специалистам при формировании и наименовании архивов руководствоваться методическими документами министерства образования ПК, инструкциями ГАО ДПО ПК ИРО, размещёнными на техническом портале https://rcoi25.ru/.</a:t>
            </a:r>
          </a:p>
          <a:p>
            <a:pPr lvl="0"/>
            <a:r>
              <a:rPr lang="ru-RU" sz="3500" dirty="0"/>
              <a:t>Руководителям ППЭ и руководителям ОО - Лично проверять правильность формирования и наименование архивов перед отправкой в РЦОИ.</a:t>
            </a:r>
          </a:p>
          <a:p>
            <a:pPr marL="0" indent="0">
              <a:buNone/>
            </a:pPr>
            <a:r>
              <a:rPr lang="ru-RU" sz="3500" b="1" dirty="0"/>
              <a:t>Ошибка при настройке технических станций ГИА, ИС(И), ИС-9</a:t>
            </a:r>
            <a:endParaRPr lang="ru-RU" sz="3500" dirty="0"/>
          </a:p>
          <a:p>
            <a:pPr lvl="0"/>
            <a:r>
              <a:rPr lang="ru-RU" sz="3500" dirty="0"/>
              <a:t>Технических специалистам выполнять настройку в строгом соответствии с Руководством пользователей станций и инструкциями специалистов Центр по сопровождению информационных систем и защите информации ГАУ ДПО ПК ИРО. </a:t>
            </a:r>
          </a:p>
          <a:p>
            <a:pPr lvl="0"/>
            <a:r>
              <a:rPr lang="ru-RU" sz="3500" dirty="0"/>
              <a:t>Руководителям ППЭ и руководителям ОО лично проверять готовность станций.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47980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xmlns="" id="{2EF30417-19F7-4E4D-B0D0-7BC001ABE130}"/>
              </a:ext>
            </a:extLst>
          </p:cNvPr>
          <p:cNvSpPr/>
          <p:nvPr/>
        </p:nvSpPr>
        <p:spPr>
          <a:xfrm>
            <a:off x="0" y="-1"/>
            <a:ext cx="12192000" cy="900000"/>
          </a:xfrm>
          <a:custGeom>
            <a:avLst/>
            <a:gdLst/>
            <a:ahLst/>
            <a:cxnLst/>
            <a:rect l="l" t="t" r="r" b="b"/>
            <a:pathLst>
              <a:path w="12192000" h="454659">
                <a:moveTo>
                  <a:pt x="0" y="454151"/>
                </a:moveTo>
                <a:lnTo>
                  <a:pt x="12192000" y="454151"/>
                </a:lnTo>
                <a:lnTo>
                  <a:pt x="12192000" y="0"/>
                </a:lnTo>
                <a:lnTo>
                  <a:pt x="0" y="0"/>
                </a:lnTo>
                <a:lnTo>
                  <a:pt x="0" y="45415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2C4954-493D-4E81-B066-9A4A6A5788D7}"/>
              </a:ext>
            </a:extLst>
          </p:cNvPr>
          <p:cNvSpPr txBox="1"/>
          <p:nvPr/>
        </p:nvSpPr>
        <p:spPr>
          <a:xfrm>
            <a:off x="377952" y="34500"/>
            <a:ext cx="11814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Процентное соотношение ошибок, допущенных при проведении ИС(И) 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декабре 2021 и феврале 2022 года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C8B0F826-C93B-4A91-8A3D-C9445ABFA6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039079"/>
              </p:ext>
            </p:extLst>
          </p:nvPr>
        </p:nvGraphicFramePr>
        <p:xfrm>
          <a:off x="807720" y="685800"/>
          <a:ext cx="112776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127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xmlns="" id="{2EF30417-19F7-4E4D-B0D0-7BC001ABE130}"/>
              </a:ext>
            </a:extLst>
          </p:cNvPr>
          <p:cNvSpPr/>
          <p:nvPr/>
        </p:nvSpPr>
        <p:spPr>
          <a:xfrm>
            <a:off x="0" y="-676"/>
            <a:ext cx="12192000" cy="900000"/>
          </a:xfrm>
          <a:custGeom>
            <a:avLst/>
            <a:gdLst/>
            <a:ahLst/>
            <a:cxnLst/>
            <a:rect l="l" t="t" r="r" b="b"/>
            <a:pathLst>
              <a:path w="12192000" h="454659">
                <a:moveTo>
                  <a:pt x="0" y="454151"/>
                </a:moveTo>
                <a:lnTo>
                  <a:pt x="12192000" y="454151"/>
                </a:lnTo>
                <a:lnTo>
                  <a:pt x="12192000" y="0"/>
                </a:lnTo>
                <a:lnTo>
                  <a:pt x="0" y="0"/>
                </a:lnTo>
                <a:lnTo>
                  <a:pt x="0" y="45415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 anchor="ctr"/>
          <a:lstStyle/>
          <a:p>
            <a:r>
              <a:rPr lang="ru-RU" sz="1800" dirty="0"/>
              <a:t>.       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ошибок, допущенных при заполнении отчётных форм ИС(И) 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 декабре 2021 и феврале 2022 года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6B9EA123-5ED9-4E8E-9F66-E9111DD7A9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0076422"/>
              </p:ext>
            </p:extLst>
          </p:nvPr>
        </p:nvGraphicFramePr>
        <p:xfrm>
          <a:off x="609600" y="838200"/>
          <a:ext cx="113538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2038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xmlns="" id="{2EF30417-19F7-4E4D-B0D0-7BC001ABE130}"/>
              </a:ext>
            </a:extLst>
          </p:cNvPr>
          <p:cNvSpPr/>
          <p:nvPr/>
        </p:nvSpPr>
        <p:spPr>
          <a:xfrm>
            <a:off x="0" y="18669"/>
            <a:ext cx="12192000" cy="900000"/>
          </a:xfrm>
          <a:custGeom>
            <a:avLst/>
            <a:gdLst/>
            <a:ahLst/>
            <a:cxnLst/>
            <a:rect l="l" t="t" r="r" b="b"/>
            <a:pathLst>
              <a:path w="12192000" h="454659">
                <a:moveTo>
                  <a:pt x="0" y="454151"/>
                </a:moveTo>
                <a:lnTo>
                  <a:pt x="12192000" y="454151"/>
                </a:lnTo>
                <a:lnTo>
                  <a:pt x="12192000" y="0"/>
                </a:lnTo>
                <a:lnTo>
                  <a:pt x="0" y="0"/>
                </a:lnTo>
                <a:lnTo>
                  <a:pt x="0" y="45415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 anchor="ctr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2C4954-493D-4E81-B066-9A4A6A5788D7}"/>
              </a:ext>
            </a:extLst>
          </p:cNvPr>
          <p:cNvSpPr txBox="1"/>
          <p:nvPr/>
        </p:nvSpPr>
        <p:spPr>
          <a:xfrm>
            <a:off x="152400" y="53170"/>
            <a:ext cx="1203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организации, повторившие свои ошибки 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дополнительный период ИС(И)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A72CF48F-42E5-440A-BBD9-4C0E3088E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550292"/>
              </p:ext>
            </p:extLst>
          </p:nvPr>
        </p:nvGraphicFramePr>
        <p:xfrm>
          <a:off x="265814" y="1386672"/>
          <a:ext cx="11695813" cy="4147353"/>
        </p:xfrm>
        <a:graphic>
          <a:graphicData uri="http://schemas.openxmlformats.org/drawingml/2006/table">
            <a:tbl>
              <a:tblPr/>
              <a:tblGrid>
                <a:gridCol w="5061098">
                  <a:extLst>
                    <a:ext uri="{9D8B030D-6E8A-4147-A177-3AD203B41FA5}">
                      <a16:colId xmlns:a16="http://schemas.microsoft.com/office/drawing/2014/main" xmlns="" val="1009309542"/>
                    </a:ext>
                  </a:extLst>
                </a:gridCol>
                <a:gridCol w="6634715">
                  <a:extLst>
                    <a:ext uri="{9D8B030D-6E8A-4147-A177-3AD203B41FA5}">
                      <a16:colId xmlns:a16="http://schemas.microsoft.com/office/drawing/2014/main" xmlns="" val="3201893456"/>
                    </a:ext>
                  </a:extLst>
                </a:gridCol>
              </a:tblGrid>
              <a:tr h="483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Тип ошибки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Номер ОО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5928238"/>
                  </a:ext>
                </a:extLst>
              </a:tr>
              <a:tr h="1486135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ru-RU" sz="2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Ошибки в полях результатов\отсутствие </a:t>
                      </a:r>
                      <a:br>
                        <a:rPr lang="ru-RU" sz="2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ru-RU" sz="2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отметок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ОО 37 (Владивостокский ГО), </a:t>
                      </a:r>
                    </a:p>
                    <a:p>
                      <a:pPr algn="l" rtl="0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ОО 54 (Владивостокский ГО), </a:t>
                      </a:r>
                    </a:p>
                    <a:p>
                      <a:pPr algn="l" rtl="0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ОО 441 (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Хасанский</a:t>
                      </a:r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МР)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0826577"/>
                  </a:ext>
                </a:extLst>
              </a:tr>
              <a:tr h="2177361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ru-RU" sz="2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Ошибки </a:t>
                      </a:r>
                      <a:br>
                        <a:rPr lang="ru-RU" sz="2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ru-RU" sz="2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в служебных полях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ОО 367 (Спасский МР)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2515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174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ADB8D97C-5BDF-47DC-9FD3-1A647A32AB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156073"/>
              </p:ext>
            </p:extLst>
          </p:nvPr>
        </p:nvGraphicFramePr>
        <p:xfrm>
          <a:off x="614624" y="1225900"/>
          <a:ext cx="10962752" cy="5533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xmlns="" id="{385F9227-CC18-4FB8-BC0D-8F8AEA120779}"/>
              </a:ext>
            </a:extLst>
          </p:cNvPr>
          <p:cNvSpPr/>
          <p:nvPr/>
        </p:nvSpPr>
        <p:spPr>
          <a:xfrm>
            <a:off x="0" y="18669"/>
            <a:ext cx="12192000" cy="900000"/>
          </a:xfrm>
          <a:custGeom>
            <a:avLst/>
            <a:gdLst/>
            <a:ahLst/>
            <a:cxnLst/>
            <a:rect l="l" t="t" r="r" b="b"/>
            <a:pathLst>
              <a:path w="12192000" h="454659">
                <a:moveTo>
                  <a:pt x="0" y="454151"/>
                </a:moveTo>
                <a:lnTo>
                  <a:pt x="12192000" y="454151"/>
                </a:lnTo>
                <a:lnTo>
                  <a:pt x="12192000" y="0"/>
                </a:lnTo>
                <a:lnTo>
                  <a:pt x="0" y="0"/>
                </a:lnTo>
                <a:lnTo>
                  <a:pt x="0" y="45415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 anchor="ctr"/>
          <a:lstStyle/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Ошибки, выявленные при обработке материалов </a:t>
            </a:r>
            <a:b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основной период ИС-9 (09.02.2022)</a:t>
            </a:r>
          </a:p>
        </p:txBody>
      </p:sp>
    </p:spTree>
    <p:extLst>
      <p:ext uri="{BB962C8B-B14F-4D97-AF65-F5344CB8AC3E}">
        <p14:creationId xmlns:p14="http://schemas.microsoft.com/office/powerpoint/2010/main" val="69391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E7A13C51-CE80-4DAF-9F5B-923DC0D47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382457"/>
              </p:ext>
            </p:extLst>
          </p:nvPr>
        </p:nvGraphicFramePr>
        <p:xfrm>
          <a:off x="189781" y="517586"/>
          <a:ext cx="11852695" cy="6118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3881">
                  <a:extLst>
                    <a:ext uri="{9D8B030D-6E8A-4147-A177-3AD203B41FA5}">
                      <a16:colId xmlns:a16="http://schemas.microsoft.com/office/drawing/2014/main" xmlns="" val="2294806870"/>
                    </a:ext>
                  </a:extLst>
                </a:gridCol>
                <a:gridCol w="9118814">
                  <a:extLst>
                    <a:ext uri="{9D8B030D-6E8A-4147-A177-3AD203B41FA5}">
                      <a16:colId xmlns:a16="http://schemas.microsoft.com/office/drawing/2014/main" xmlns="" val="3437366680"/>
                    </a:ext>
                  </a:extLst>
                </a:gridCol>
              </a:tblGrid>
              <a:tr h="901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включена запись другого участника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6" marR="9306" marT="93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Артём ГО (ОО 99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,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105), Арсеньев ГО (ОО 409,413</a:t>
                      </a:r>
                      <a:r>
                        <a:rPr lang="ru-RU" sz="1800">
                          <a:effectLst/>
                          <a:latin typeface="+mn-lt"/>
                        </a:rPr>
                        <a:t>), Дальнегорск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ГО  (ОО 514), </a:t>
                      </a:r>
                      <a:br>
                        <a:rPr lang="ru-RU" sz="1800" dirty="0">
                          <a:effectLst/>
                          <a:latin typeface="+mn-lt"/>
                        </a:rPr>
                      </a:br>
                      <a:r>
                        <a:rPr lang="ru-RU" sz="1800" dirty="0">
                          <a:effectLst/>
                          <a:latin typeface="+mn-lt"/>
                        </a:rPr>
                        <a:t>Владивосток ГО (ОО 9,36,46,722), Находка ГО (ОО 481,484), Партизанский МР (ОО 135), </a:t>
                      </a:r>
                      <a:br>
                        <a:rPr lang="ru-RU" sz="1800" dirty="0">
                          <a:effectLst/>
                          <a:latin typeface="+mn-lt"/>
                        </a:rPr>
                      </a:br>
                      <a:r>
                        <a:rPr lang="ru-RU" sz="1800" dirty="0" err="1">
                          <a:effectLst/>
                          <a:latin typeface="+mn-lt"/>
                        </a:rPr>
                        <a:t>Хорольский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МР (ОО 335)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6" marR="9306" marT="9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8489819"/>
                  </a:ext>
                </a:extLst>
              </a:tr>
              <a:tr h="455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избыточное сканирование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6" marR="9306" marT="93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Дальнегорск ГО (ОО 515)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6" marR="9306" marT="93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9512985"/>
                  </a:ext>
                </a:extLst>
              </a:tr>
              <a:tr h="1539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неполный пакет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6" marR="9306" marT="93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Артём ГО (ОО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96,103,116), Владивосток ГО (ОО 402,650,675), Находка ГО (ОО 465,484),  </a:t>
                      </a:r>
                      <a:br>
                        <a:rPr lang="ru-RU" sz="1800" dirty="0">
                          <a:effectLst/>
                          <a:latin typeface="+mn-lt"/>
                        </a:rPr>
                      </a:br>
                      <a:r>
                        <a:rPr lang="ru-RU" sz="1800" dirty="0">
                          <a:effectLst/>
                          <a:latin typeface="+mn-lt"/>
                        </a:rPr>
                        <a:t>Уссурийск ГО (ОО 280,283,286,581,712), Кавалеровский МР (ОО 118), </a:t>
                      </a:r>
                      <a:br>
                        <a:rPr lang="ru-RU" sz="1800" dirty="0">
                          <a:effectLst/>
                          <a:latin typeface="+mn-lt"/>
                        </a:rPr>
                      </a:br>
                      <a:r>
                        <a:rPr lang="ru-RU" sz="1800" dirty="0">
                          <a:effectLst/>
                          <a:latin typeface="+mn-lt"/>
                        </a:rPr>
                        <a:t>Красноармейский МР (ОО 459), Кировский МР (ОО 327,325), Лазовский МР (ОО 1), Пожарский МР (ОО 252), Спасский МР (ОО 366), Партизанский МР (ОО 131,133,134,541,753), </a:t>
                      </a:r>
                      <a:r>
                        <a:rPr lang="ru-RU" sz="1800" dirty="0" err="1">
                          <a:effectLst/>
                          <a:latin typeface="+mn-lt"/>
                        </a:rPr>
                        <a:t>Хорольский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МР (ОО 335), </a:t>
                      </a:r>
                      <a:r>
                        <a:rPr lang="ru-RU" sz="1800" dirty="0" err="1">
                          <a:effectLst/>
                          <a:latin typeface="+mn-lt"/>
                        </a:rPr>
                        <a:t>Тернейский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МР (ОО 379,383,385,384), </a:t>
                      </a:r>
                      <a:r>
                        <a:rPr lang="ru-RU" sz="1800" dirty="0" err="1">
                          <a:effectLst/>
                          <a:latin typeface="+mn-lt"/>
                        </a:rPr>
                        <a:t>Шкотовский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МР (ОО 313)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6" marR="9306" marT="9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4857196"/>
                  </a:ext>
                </a:extLst>
              </a:tr>
              <a:tr h="259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некачественная запись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6" marR="9306" marT="93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Шкотовский МР (ОО 313), Владивосток ГО (ОО 50)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6" marR="9306" marT="9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2264868"/>
                  </a:ext>
                </a:extLst>
              </a:tr>
              <a:tr h="441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не заполнена b2p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6" marR="9306" marT="93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Артём ГО (ОО 644), Владивосток ГО (ОО 650,819), Партизанский МР (ОО 136), </a:t>
                      </a:r>
                      <a:r>
                        <a:rPr lang="ru-RU" sz="1800" dirty="0" err="1">
                          <a:effectLst/>
                          <a:latin typeface="+mn-lt"/>
                        </a:rPr>
                        <a:t>Хасанский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МР (ОО 446,447)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6" marR="9306" marT="9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9462196"/>
                  </a:ext>
                </a:extLst>
              </a:tr>
              <a:tr h="889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в b2p неявка, а в ведомости стоит "зачет"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6" marR="9306" marT="93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Лесозаводск ГО (ОО 502), Находка ЕО (ОО 484), Уссурийск ГО (ОО 293,296), Кавалеровский МР (ОО 119), Лазовский МР (ОО 5), Пожарский МР (ОО 246), Черниговский МР (ОО 144), </a:t>
                      </a:r>
                      <a:r>
                        <a:rPr lang="ru-RU" sz="1800" dirty="0" err="1">
                          <a:effectLst/>
                          <a:latin typeface="+mn-lt"/>
                        </a:rPr>
                        <a:t>Шкотовский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МР (ОО 313)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6" marR="9306" marT="9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2115325"/>
                  </a:ext>
                </a:extLst>
              </a:tr>
              <a:tr h="448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неверные отметки в служебных полях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6" marR="9306" marT="93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Владивосток ГО (ОО 78), Кировский МР (ОО 320), Пожарский МР (ОО 252), </a:t>
                      </a:r>
                      <a:r>
                        <a:rPr lang="ru-RU" sz="1800" dirty="0" err="1">
                          <a:effectLst/>
                          <a:latin typeface="+mn-lt"/>
                        </a:rPr>
                        <a:t>Шкотовский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МР (ОО 313)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6" marR="9306" marT="93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7708071"/>
                  </a:ext>
                </a:extLst>
              </a:tr>
              <a:tr h="660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участник прошёл собеседование второй раз по другому КИМ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6" marR="9306" marT="93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  <a:latin typeface="+mn-lt"/>
                        </a:rPr>
                        <a:t>Хасанский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МР (ОО 436)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6" marR="9306" marT="93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2289290"/>
                  </a:ext>
                </a:extLst>
              </a:tr>
            </a:tbl>
          </a:graphicData>
        </a:graphic>
      </p:graphicFrame>
      <p:sp>
        <p:nvSpPr>
          <p:cNvPr id="4" name="object 3">
            <a:extLst>
              <a:ext uri="{FF2B5EF4-FFF2-40B4-BE49-F238E27FC236}">
                <a16:creationId xmlns:a16="http://schemas.microsoft.com/office/drawing/2014/main" xmlns="" id="{C8FE4127-55D1-4187-A6BC-C8E7EC6D33AE}"/>
              </a:ext>
            </a:extLst>
          </p:cNvPr>
          <p:cNvSpPr/>
          <p:nvPr/>
        </p:nvSpPr>
        <p:spPr>
          <a:xfrm>
            <a:off x="0" y="12918"/>
            <a:ext cx="12192000" cy="444753"/>
          </a:xfrm>
          <a:custGeom>
            <a:avLst/>
            <a:gdLst/>
            <a:ahLst/>
            <a:cxnLst/>
            <a:rect l="l" t="t" r="r" b="b"/>
            <a:pathLst>
              <a:path w="12192000" h="454659">
                <a:moveTo>
                  <a:pt x="0" y="454151"/>
                </a:moveTo>
                <a:lnTo>
                  <a:pt x="12192000" y="454151"/>
                </a:lnTo>
                <a:lnTo>
                  <a:pt x="12192000" y="0"/>
                </a:lnTo>
                <a:lnTo>
                  <a:pt x="0" y="0"/>
                </a:lnTo>
                <a:lnTo>
                  <a:pt x="0" y="45415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 anchor="ctr"/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Ошибки, допущенные при проведении  ИС-9 в основной период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года</a:t>
            </a:r>
          </a:p>
        </p:txBody>
      </p:sp>
    </p:spTree>
    <p:extLst>
      <p:ext uri="{BB962C8B-B14F-4D97-AF65-F5344CB8AC3E}">
        <p14:creationId xmlns:p14="http://schemas.microsoft.com/office/powerpoint/2010/main" val="761110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161D0DFF-DAFA-4284-AFF4-E078B3669675}"/>
              </a:ext>
            </a:extLst>
          </p:cNvPr>
          <p:cNvGrpSpPr/>
          <p:nvPr/>
        </p:nvGrpSpPr>
        <p:grpSpPr>
          <a:xfrm>
            <a:off x="331230" y="921930"/>
            <a:ext cx="9704091" cy="5533294"/>
            <a:chOff x="282662" y="433753"/>
            <a:chExt cx="9704091" cy="553329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9F907D8D-C806-4CE5-AD18-686C0F3707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51" b="65385"/>
            <a:stretch/>
          </p:blipFill>
          <p:spPr>
            <a:xfrm>
              <a:off x="282662" y="433753"/>
              <a:ext cx="9704091" cy="2051539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D592B899-FAAC-4B12-827F-BAE9CD7C1E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13" b="8718"/>
            <a:stretch/>
          </p:blipFill>
          <p:spPr>
            <a:xfrm>
              <a:off x="282662" y="2485292"/>
              <a:ext cx="9704091" cy="348175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7B30F8-9F43-495A-B257-C40462987D35}"/>
              </a:ext>
            </a:extLst>
          </p:cNvPr>
          <p:cNvSpPr txBox="1"/>
          <p:nvPr/>
        </p:nvSpPr>
        <p:spPr>
          <a:xfrm>
            <a:off x="9944152" y="3791016"/>
            <a:ext cx="2237800" cy="92333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Результат Приморского края – </a:t>
            </a:r>
            <a:r>
              <a:rPr lang="ru-RU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207 баллов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28CE032-67FA-4F19-93EB-76A9E31BDA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2702" flipH="1" flipV="1">
            <a:off x="9844803" y="2900682"/>
            <a:ext cx="1312468" cy="942503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xmlns="" id="{29AD59D7-163A-4F8F-9F63-614949DD27B2}"/>
              </a:ext>
            </a:extLst>
          </p:cNvPr>
          <p:cNvSpPr/>
          <p:nvPr/>
        </p:nvSpPr>
        <p:spPr>
          <a:xfrm>
            <a:off x="0" y="12918"/>
            <a:ext cx="12192000" cy="444753"/>
          </a:xfrm>
          <a:custGeom>
            <a:avLst/>
            <a:gdLst/>
            <a:ahLst/>
            <a:cxnLst/>
            <a:rect l="l" t="t" r="r" b="b"/>
            <a:pathLst>
              <a:path w="12192000" h="454659">
                <a:moveTo>
                  <a:pt x="0" y="454151"/>
                </a:moveTo>
                <a:lnTo>
                  <a:pt x="12192000" y="454151"/>
                </a:lnTo>
                <a:lnTo>
                  <a:pt x="12192000" y="0"/>
                </a:lnTo>
                <a:lnTo>
                  <a:pt x="0" y="0"/>
                </a:lnTo>
                <a:lnTo>
                  <a:pt x="0" y="45415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 anchor="ctr"/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Методика расчёта качества и объективности проведения основного периода ЕГЭ 2021 года</a:t>
            </a:r>
          </a:p>
        </p:txBody>
      </p:sp>
    </p:spTree>
    <p:extLst>
      <p:ext uri="{BB962C8B-B14F-4D97-AF65-F5344CB8AC3E}">
        <p14:creationId xmlns:p14="http://schemas.microsoft.com/office/powerpoint/2010/main" val="1136888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xmlns="" id="{B561BF36-8844-490B-8FE2-5183F2D52A7F}"/>
              </a:ext>
            </a:extLst>
          </p:cNvPr>
          <p:cNvSpPr/>
          <p:nvPr/>
        </p:nvSpPr>
        <p:spPr>
          <a:xfrm>
            <a:off x="0" y="0"/>
            <a:ext cx="12192000" cy="900000"/>
          </a:xfrm>
          <a:custGeom>
            <a:avLst/>
            <a:gdLst/>
            <a:ahLst/>
            <a:cxnLst/>
            <a:rect l="l" t="t" r="r" b="b"/>
            <a:pathLst>
              <a:path w="12192000" h="454659">
                <a:moveTo>
                  <a:pt x="0" y="454151"/>
                </a:moveTo>
                <a:lnTo>
                  <a:pt x="12192000" y="454151"/>
                </a:lnTo>
                <a:lnTo>
                  <a:pt x="12192000" y="0"/>
                </a:lnTo>
                <a:lnTo>
                  <a:pt x="0" y="0"/>
                </a:lnTo>
                <a:lnTo>
                  <a:pt x="0" y="45415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 anchor="ctr"/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Результаты интегрированной оценки качества и объективности проведения  </a:t>
            </a:r>
          </a:p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основного периода ЕГЭ и иных оценочных процедур в 2019-2021 гг.</a:t>
            </a:r>
          </a:p>
        </p:txBody>
      </p:sp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xmlns="" id="{6626787D-F3A9-4859-A7AB-E8C2A3FD27FD}"/>
              </a:ext>
            </a:extLst>
          </p:cNvPr>
          <p:cNvGraphicFramePr/>
          <p:nvPr/>
        </p:nvGraphicFramePr>
        <p:xfrm>
          <a:off x="2868693" y="3606412"/>
          <a:ext cx="2714883" cy="1710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3170C4E0-2E16-4589-AD19-46BF1320B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248551"/>
              </p:ext>
            </p:extLst>
          </p:nvPr>
        </p:nvGraphicFramePr>
        <p:xfrm>
          <a:off x="0" y="900000"/>
          <a:ext cx="12191997" cy="5958000"/>
        </p:xfrm>
        <a:graphic>
          <a:graphicData uri="http://schemas.openxmlformats.org/drawingml/2006/table">
            <a:tbl>
              <a:tblPr/>
              <a:tblGrid>
                <a:gridCol w="747975">
                  <a:extLst>
                    <a:ext uri="{9D8B030D-6E8A-4147-A177-3AD203B41FA5}">
                      <a16:colId xmlns:a16="http://schemas.microsoft.com/office/drawing/2014/main" xmlns="" val="573494805"/>
                    </a:ext>
                  </a:extLst>
                </a:gridCol>
                <a:gridCol w="1271558">
                  <a:extLst>
                    <a:ext uri="{9D8B030D-6E8A-4147-A177-3AD203B41FA5}">
                      <a16:colId xmlns:a16="http://schemas.microsoft.com/office/drawing/2014/main" xmlns="" val="786115562"/>
                    </a:ext>
                  </a:extLst>
                </a:gridCol>
                <a:gridCol w="635779">
                  <a:extLst>
                    <a:ext uri="{9D8B030D-6E8A-4147-A177-3AD203B41FA5}">
                      <a16:colId xmlns:a16="http://schemas.microsoft.com/office/drawing/2014/main" xmlns="" val="2268936682"/>
                    </a:ext>
                  </a:extLst>
                </a:gridCol>
                <a:gridCol w="1271558">
                  <a:extLst>
                    <a:ext uri="{9D8B030D-6E8A-4147-A177-3AD203B41FA5}">
                      <a16:colId xmlns:a16="http://schemas.microsoft.com/office/drawing/2014/main" xmlns="" val="226449721"/>
                    </a:ext>
                  </a:extLst>
                </a:gridCol>
                <a:gridCol w="635779">
                  <a:extLst>
                    <a:ext uri="{9D8B030D-6E8A-4147-A177-3AD203B41FA5}">
                      <a16:colId xmlns:a16="http://schemas.microsoft.com/office/drawing/2014/main" xmlns="" val="3649851055"/>
                    </a:ext>
                  </a:extLst>
                </a:gridCol>
                <a:gridCol w="1907337">
                  <a:extLst>
                    <a:ext uri="{9D8B030D-6E8A-4147-A177-3AD203B41FA5}">
                      <a16:colId xmlns:a16="http://schemas.microsoft.com/office/drawing/2014/main" xmlns="" val="2940043760"/>
                    </a:ext>
                  </a:extLst>
                </a:gridCol>
                <a:gridCol w="1271558">
                  <a:extLst>
                    <a:ext uri="{9D8B030D-6E8A-4147-A177-3AD203B41FA5}">
                      <a16:colId xmlns:a16="http://schemas.microsoft.com/office/drawing/2014/main" xmlns="" val="219083122"/>
                    </a:ext>
                  </a:extLst>
                </a:gridCol>
                <a:gridCol w="635779">
                  <a:extLst>
                    <a:ext uri="{9D8B030D-6E8A-4147-A177-3AD203B41FA5}">
                      <a16:colId xmlns:a16="http://schemas.microsoft.com/office/drawing/2014/main" xmlns="" val="2806136798"/>
                    </a:ext>
                  </a:extLst>
                </a:gridCol>
                <a:gridCol w="1271558">
                  <a:extLst>
                    <a:ext uri="{9D8B030D-6E8A-4147-A177-3AD203B41FA5}">
                      <a16:colId xmlns:a16="http://schemas.microsoft.com/office/drawing/2014/main" xmlns="" val="2323065837"/>
                    </a:ext>
                  </a:extLst>
                </a:gridCol>
                <a:gridCol w="635779">
                  <a:extLst>
                    <a:ext uri="{9D8B030D-6E8A-4147-A177-3AD203B41FA5}">
                      <a16:colId xmlns:a16="http://schemas.microsoft.com/office/drawing/2014/main" xmlns="" val="693772834"/>
                    </a:ext>
                  </a:extLst>
                </a:gridCol>
                <a:gridCol w="1271558">
                  <a:extLst>
                    <a:ext uri="{9D8B030D-6E8A-4147-A177-3AD203B41FA5}">
                      <a16:colId xmlns:a16="http://schemas.microsoft.com/office/drawing/2014/main" xmlns="" val="920356731"/>
                    </a:ext>
                  </a:extLst>
                </a:gridCol>
                <a:gridCol w="635779">
                  <a:extLst>
                    <a:ext uri="{9D8B030D-6E8A-4147-A177-3AD203B41FA5}">
                      <a16:colId xmlns:a16="http://schemas.microsoft.com/office/drawing/2014/main" xmlns="" val="3355887377"/>
                    </a:ext>
                  </a:extLst>
                </a:gridCol>
              </a:tblGrid>
              <a:tr h="63339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Интегрированная оценка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КРИТЕРИИ ИНТЕГРИРОВАННОЙ ОЦЕНКИ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1267267"/>
                  </a:ext>
                </a:extLst>
              </a:tr>
              <a:tr h="1746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I. ВПР и механизмы управления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II. Диагностические работы/ Проведение контрольных работ для обучающихся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9-х классов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III. Организационно-технологическое обеспечение ЕГЭ 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и результаты оценивания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IV. Контроль (надзор) на ЕГЭ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V. Открытость деятельности ОИВ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4275618"/>
                  </a:ext>
                </a:extLst>
              </a:tr>
              <a:tr h="449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место в рейтинге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баллы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место в рейтинге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баллы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баллы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место в рейтинге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баллы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место в рейтинге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баллы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место в рейтинге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баллы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8093836"/>
                  </a:ext>
                </a:extLst>
              </a:tr>
              <a:tr h="42070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728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254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207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167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78-82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9898919"/>
                  </a:ext>
                </a:extLst>
              </a:tr>
              <a:tr h="3778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зеленая зона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макс. – 400 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макс. – 20 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макс. – 300 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макс. – 200 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макс. – 100 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3881793"/>
                  </a:ext>
                </a:extLst>
              </a:tr>
              <a:tr h="3116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макс. – 1020 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3132335"/>
                  </a:ext>
                </a:extLst>
              </a:tr>
              <a:tr h="31169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 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623 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134 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20 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 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191 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62-63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198 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 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 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1055214"/>
                  </a:ext>
                </a:extLst>
              </a:tr>
              <a:tr h="3778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желтая зона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макс. – 300 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макс. – 20 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макс. – 300 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макс. – 200 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макс. – 100 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3517104"/>
                  </a:ext>
                </a:extLst>
              </a:tr>
              <a:tr h="3116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макс. – 920 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3674890"/>
                  </a:ext>
                </a:extLst>
              </a:tr>
              <a:tr h="31169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642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135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24-25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253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191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602931"/>
                  </a:ext>
                </a:extLst>
              </a:tr>
              <a:tr h="3778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желтая зона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макс. – 400 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макс. – 300 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макс. – 200 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макс. – 100 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8077401"/>
                  </a:ext>
                </a:extLst>
              </a:tr>
              <a:tr h="3275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423D67"/>
                          </a:solidFill>
                          <a:effectLst/>
                          <a:latin typeface="Century Gothic" panose="020B0502020202020204" pitchFamily="34" charset="0"/>
                        </a:rPr>
                        <a:t>макс.– 1000 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44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1682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E548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E548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3623</TotalTime>
  <Words>3044</Words>
  <Application>Microsoft Office PowerPoint</Application>
  <PresentationFormat>Широкоэкранный</PresentationFormat>
  <Paragraphs>462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Century Gothic</vt:lpstr>
      <vt:lpstr>Segoe UI</vt:lpstr>
      <vt:lpstr>Times New Roman</vt:lpstr>
      <vt:lpstr>Тема Office</vt:lpstr>
      <vt:lpstr>Организация проведения ГИА  в Приморском крае в 2022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А. Данилина</dc:creator>
  <cp:lastModifiedBy>Ирина В. Поросных</cp:lastModifiedBy>
  <cp:revision>192</cp:revision>
  <cp:lastPrinted>2022-03-24T06:18:40Z</cp:lastPrinted>
  <dcterms:created xsi:type="dcterms:W3CDTF">2022-03-23T00:18:15Z</dcterms:created>
  <dcterms:modified xsi:type="dcterms:W3CDTF">2022-03-31T05:42:53Z</dcterms:modified>
</cp:coreProperties>
</file>