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8" r:id="rId2"/>
    <p:sldId id="259" r:id="rId3"/>
    <p:sldId id="294" r:id="rId4"/>
    <p:sldId id="373" r:id="rId5"/>
    <p:sldId id="283" r:id="rId6"/>
    <p:sldId id="291" r:id="rId7"/>
    <p:sldId id="292" r:id="rId8"/>
    <p:sldId id="288" r:id="rId9"/>
    <p:sldId id="287" r:id="rId10"/>
    <p:sldId id="368" r:id="rId11"/>
    <p:sldId id="361" r:id="rId12"/>
    <p:sldId id="284" r:id="rId13"/>
    <p:sldId id="296" r:id="rId14"/>
    <p:sldId id="360" r:id="rId15"/>
    <p:sldId id="297" r:id="rId16"/>
    <p:sldId id="298" r:id="rId17"/>
    <p:sldId id="353" r:id="rId18"/>
    <p:sldId id="362" r:id="rId19"/>
    <p:sldId id="363" r:id="rId20"/>
    <p:sldId id="285" r:id="rId21"/>
    <p:sldId id="293" r:id="rId22"/>
    <p:sldId id="338" r:id="rId23"/>
    <p:sldId id="351" r:id="rId24"/>
    <p:sldId id="344" r:id="rId25"/>
    <p:sldId id="289" r:id="rId26"/>
    <p:sldId id="339" r:id="rId27"/>
    <p:sldId id="345" r:id="rId28"/>
    <p:sldId id="299" r:id="rId29"/>
    <p:sldId id="340" r:id="rId30"/>
    <p:sldId id="341" r:id="rId31"/>
    <p:sldId id="300" r:id="rId32"/>
    <p:sldId id="342" r:id="rId33"/>
    <p:sldId id="359" r:id="rId34"/>
    <p:sldId id="369" r:id="rId35"/>
    <p:sldId id="343" r:id="rId36"/>
    <p:sldId id="322" r:id="rId37"/>
    <p:sldId id="326" r:id="rId38"/>
    <p:sldId id="327" r:id="rId39"/>
    <p:sldId id="328" r:id="rId40"/>
    <p:sldId id="330" r:id="rId41"/>
    <p:sldId id="355" r:id="rId42"/>
    <p:sldId id="357" r:id="rId43"/>
    <p:sldId id="323" r:id="rId44"/>
    <p:sldId id="325" r:id="rId45"/>
    <p:sldId id="329" r:id="rId46"/>
    <p:sldId id="331" r:id="rId47"/>
    <p:sldId id="332" r:id="rId48"/>
    <p:sldId id="333" r:id="rId49"/>
    <p:sldId id="354" r:id="rId50"/>
    <p:sldId id="334" r:id="rId51"/>
    <p:sldId id="313" r:id="rId52"/>
    <p:sldId id="302" r:id="rId53"/>
    <p:sldId id="301" r:id="rId54"/>
    <p:sldId id="374" r:id="rId55"/>
    <p:sldId id="375" r:id="rId56"/>
    <p:sldId id="304" r:id="rId57"/>
    <p:sldId id="307" r:id="rId58"/>
    <p:sldId id="316" r:id="rId59"/>
    <p:sldId id="286" r:id="rId60"/>
    <p:sldId id="370" r:id="rId61"/>
    <p:sldId id="358" r:id="rId62"/>
    <p:sldId id="321" r:id="rId63"/>
    <p:sldId id="371" r:id="rId64"/>
    <p:sldId id="356" r:id="rId65"/>
    <p:sldId id="346" r:id="rId66"/>
    <p:sldId id="317" r:id="rId67"/>
    <p:sldId id="318" r:id="rId68"/>
    <p:sldId id="352" r:id="rId69"/>
    <p:sldId id="364" r:id="rId70"/>
    <p:sldId id="319" r:id="rId71"/>
    <p:sldId id="365" r:id="rId72"/>
    <p:sldId id="367" r:id="rId73"/>
    <p:sldId id="366" r:id="rId74"/>
    <p:sldId id="320" r:id="rId75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00"/>
    <a:srgbClr val="00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2570D47-ECB0-4337-974A-054B39B0DF5D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D4F39C84-A489-4659-A878-9DC573FD0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1547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9800" y="750888"/>
            <a:ext cx="500856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00" dirty="0">
              <a:latin typeface="Century Gothic" panose="020B0502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D1CCC-8AC9-4D42-9445-CC880F37C0E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6732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39C84-A489-4659-A878-9DC573FD002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5289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hape 10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6600" tIns="96600" rIns="96600" bIns="966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3011" name="Shape 10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</p:spTree>
    <p:extLst>
      <p:ext uri="{BB962C8B-B14F-4D97-AF65-F5344CB8AC3E}">
        <p14:creationId xmlns="" xmlns:p14="http://schemas.microsoft.com/office/powerpoint/2010/main" val="80310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A059-63D0-4D72-BBA1-D589B509B17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B05A-03FD-4A2C-96F9-27C0483D9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0792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A059-63D0-4D72-BBA1-D589B509B17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B05A-03FD-4A2C-96F9-27C0483D9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7203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A059-63D0-4D72-BBA1-D589B509B17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B05A-03FD-4A2C-96F9-27C0483D9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1699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A059-63D0-4D72-BBA1-D589B509B17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B05A-03FD-4A2C-96F9-27C0483D9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512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A059-63D0-4D72-BBA1-D589B509B17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B05A-03FD-4A2C-96F9-27C0483D9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4888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A059-63D0-4D72-BBA1-D589B509B17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B05A-03FD-4A2C-96F9-27C0483D9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608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A059-63D0-4D72-BBA1-D589B509B17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B05A-03FD-4A2C-96F9-27C0483D9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04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A059-63D0-4D72-BBA1-D589B509B17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B05A-03FD-4A2C-96F9-27C0483D9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087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A059-63D0-4D72-BBA1-D589B509B17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B05A-03FD-4A2C-96F9-27C0483D9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96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A059-63D0-4D72-BBA1-D589B509B17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B05A-03FD-4A2C-96F9-27C0483D9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245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A059-63D0-4D72-BBA1-D589B509B17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B05A-03FD-4A2C-96F9-27C0483D9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414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0A059-63D0-4D72-BBA1-D589B509B17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CB05A-03FD-4A2C-96F9-27C0483D9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906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432000" y="2879724"/>
            <a:ext cx="8280000" cy="0"/>
          </a:xfrm>
          <a:prstGeom prst="line">
            <a:avLst/>
          </a:prstGeom>
          <a:ln w="76200" cmpd="dbl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6" name="Picture 2" descr="E:\Я.Диск\!17_FPG\Бренд\page\pgrants_log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422" y="347083"/>
            <a:ext cx="2701849" cy="1051314"/>
          </a:xfrm>
          <a:prstGeom prst="rect">
            <a:avLst/>
          </a:prstGeom>
          <a:noFill/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15616" y="2816106"/>
            <a:ext cx="6400800" cy="1546726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solidFill>
                  <a:srgbClr val="00B050"/>
                </a:solidFill>
              </a:rPr>
              <a:t>У</a:t>
            </a:r>
            <a:r>
              <a:rPr lang="ru-RU" b="1" dirty="0" smtClean="0">
                <a:solidFill>
                  <a:srgbClr val="00B050"/>
                </a:solidFill>
              </a:rPr>
              <a:t>рок </a:t>
            </a:r>
            <a:r>
              <a:rPr lang="ru-RU" b="1" dirty="0">
                <a:solidFill>
                  <a:srgbClr val="00B050"/>
                </a:solidFill>
              </a:rPr>
              <a:t>экологического воспитания «Азбука экологической культуры» для школьников </a:t>
            </a:r>
            <a:r>
              <a:rPr lang="ru-RU" b="1" dirty="0" smtClean="0">
                <a:solidFill>
                  <a:srgbClr val="00B050"/>
                </a:solidFill>
              </a:rPr>
              <a:t>5-6 </a:t>
            </a:r>
            <a:r>
              <a:rPr lang="ru-RU" b="1" dirty="0">
                <a:solidFill>
                  <a:srgbClr val="00B050"/>
                </a:solidFill>
              </a:rPr>
              <a:t>классов.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38" t="9333" r="18363" b="30528"/>
          <a:stretch/>
        </p:blipFill>
        <p:spPr>
          <a:xfrm>
            <a:off x="6372200" y="332656"/>
            <a:ext cx="2088232" cy="1174631"/>
          </a:xfrm>
          <a:prstGeom prst="rect">
            <a:avLst/>
          </a:prstGeom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5767"/>
            <a:ext cx="904056" cy="110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-43807" y="1724812"/>
            <a:ext cx="9107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Приморская автономная некоммерческая организация «Информационно-методический Центр «Тихоокеанский Проект»</a:t>
            </a:r>
          </a:p>
        </p:txBody>
      </p:sp>
      <p:pic>
        <p:nvPicPr>
          <p:cNvPr id="12" name="Picture 4" descr="C:\Users\user\Desktop\Заставка_презентац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2063054"/>
            <a:ext cx="9141614" cy="47949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/>
          <a:srcRect t="11677" r="955"/>
          <a:stretch/>
        </p:blipFill>
        <p:spPr>
          <a:xfrm flipH="1">
            <a:off x="6824402" y="3991298"/>
            <a:ext cx="1807629" cy="204830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3175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2" descr="C:\Users\user\Desktop\Лого_оригами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8203" b="-84"/>
          <a:stretch/>
        </p:blipFill>
        <p:spPr bwMode="auto">
          <a:xfrm>
            <a:off x="2536936" y="4154845"/>
            <a:ext cx="2247207" cy="18847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562666" y="5702216"/>
            <a:ext cx="357867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Кристина Рябова</a:t>
            </a:r>
          </a:p>
          <a:p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з</a:t>
            </a: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аместитель директора</a:t>
            </a:r>
          </a:p>
          <a:p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ИМЦ «Тихоокеанский Проект»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39" t="4336" r="14527" b="20653"/>
          <a:stretch/>
        </p:blipFill>
        <p:spPr>
          <a:xfrm flipH="1">
            <a:off x="432000" y="4142874"/>
            <a:ext cx="966804" cy="1571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325526" y="5713931"/>
            <a:ext cx="357867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Полина Кузнецова</a:t>
            </a:r>
          </a:p>
          <a:p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в</a:t>
            </a: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едущий юрист</a:t>
            </a:r>
          </a:p>
          <a:p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ИМЦ «Тихоокеанский Проект» 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1687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9944"/>
            <a:ext cx="2555776" cy="34077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Вопрос знатокам…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72986"/>
            <a:ext cx="6948264" cy="5885014"/>
          </a:xfrm>
        </p:spPr>
      </p:pic>
    </p:spTree>
    <p:extLst>
      <p:ext uri="{BB962C8B-B14F-4D97-AF65-F5344CB8AC3E}">
        <p14:creationId xmlns="" xmlns:p14="http://schemas.microsoft.com/office/powerpoint/2010/main" val="1773065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30"/>
            <a:ext cx="9144000" cy="68822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7307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SNC13305.JPG"/>
          <p:cNvPicPr>
            <a:picLocks noChangeAspect="1"/>
          </p:cNvPicPr>
          <p:nvPr/>
        </p:nvPicPr>
        <p:blipFill>
          <a:blip r:embed="rId2" cstate="print"/>
          <a:srcRect b="23598"/>
          <a:stretch>
            <a:fillRect/>
          </a:stretch>
        </p:blipFill>
        <p:spPr bwMode="auto">
          <a:xfrm>
            <a:off x="0" y="3284984"/>
            <a:ext cx="9144000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712968" cy="417646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1800" i="1" dirty="0">
              <a:latin typeface="Century Gothic" panose="020B0502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9512" y="188640"/>
            <a:ext cx="0" cy="48245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16024" y="188640"/>
            <a:ext cx="860444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Загрязнение окружающей среды </a:t>
            </a:r>
          </a:p>
          <a:p>
            <a:pPr marL="342900" indent="-342900" algn="ctr">
              <a:buFontTx/>
              <a:buChar char="-"/>
            </a:pP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одна из важнейших проблем в наше время. </a:t>
            </a:r>
          </a:p>
          <a:p>
            <a:pPr algn="ctr"/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С каждым годом растёт объём отходов, в том числе и токсичных. Все отходы представляют угрозу для окружающей среды, многие из них опасны для здоровья человека, т.к. содержат красители, растворители, моющие средства, лекарства, ртуть и т.д. 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8258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Источники загрязнения </a:t>
            </a:r>
            <a:br>
              <a:rPr lang="ru-RU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окружающей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28775"/>
            <a:ext cx="6840538" cy="504031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ru-RU" sz="1400" b="1" i="1" u="sng" dirty="0" smtClean="0">
                <a:solidFill>
                  <a:srgbClr val="FF3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Промышленные предприятия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Промышленные отходы. (продукты, материалы, изделия и вещества, образующиеся в результате производственной деятельности человека)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ru-RU" sz="1400" b="1" i="1" u="sng" dirty="0" smtClean="0">
                <a:solidFill>
                  <a:srgbClr val="FF3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Транспорт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Выхлопные газы и дым.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ru-RU" sz="1400" b="1" i="1" u="sng" dirty="0" smtClean="0">
                <a:solidFill>
                  <a:srgbClr val="FF3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Сельское хозяйство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Твёрдые и жидкие ядохимикаты, приносящие вред почве и рекам.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ru-RU" sz="1400" b="1" i="1" u="sng" dirty="0" smtClean="0">
                <a:solidFill>
                  <a:srgbClr val="FF3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Нефтяные танкеры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Нефть и масла из-за аварий танкеров.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ru-RU" sz="1400" b="1" i="1" u="sng" dirty="0" smtClean="0">
                <a:solidFill>
                  <a:srgbClr val="FF3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АЭС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Радиоактивные отходы.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ru-RU" sz="1400" b="1" i="1" u="sng" dirty="0" smtClean="0">
                <a:solidFill>
                  <a:srgbClr val="FF3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Коммерческие предприятия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Это продукты, выброшенные в процессе производства.</a:t>
            </a:r>
            <a:endParaRPr lang="ru-RU" sz="1000" b="1" i="1" u="sng" dirty="0" smtClean="0">
              <a:solidFill>
                <a:srgbClr val="FF33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sz="1400" b="1" i="1" u="sng" dirty="0" smtClean="0">
                <a:solidFill>
                  <a:srgbClr val="FF3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Пешеходы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Включает в себя то, что выбрасывают пешеходы во время пути куда-либо (пластиковые бутылки, окурки, стеклянные бутылки)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ru-RU" sz="1400" b="1" i="1" u="sng" dirty="0" smtClean="0">
                <a:solidFill>
                  <a:srgbClr val="FF3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Автомобилисты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Это тот мусор, который оставляют автомобилисты после ремонта и замены деталей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ru-RU" sz="1400" b="1" i="1" u="sng" dirty="0" smtClean="0">
                <a:solidFill>
                  <a:srgbClr val="FF3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Домашнее хозяйство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 основном включает в себя мусор после приготовления пищи и бытовые отходы.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ru-RU" sz="1400" b="1" i="1" u="sng" dirty="0" smtClean="0">
                <a:solidFill>
                  <a:srgbClr val="FF3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Пассажиры транспорта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Включает в себя то, что выбрасывают пассажиры во время пути куда-либо (пластиковые бутылки, окурки, стеклянные бутылки, мусор после приготовления пищи)</a:t>
            </a:r>
          </a:p>
          <a:p>
            <a:endParaRPr lang="ru-RU" dirty="0" smtClean="0"/>
          </a:p>
        </p:txBody>
      </p:sp>
      <p:pic>
        <p:nvPicPr>
          <p:cNvPr id="717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52449">
            <a:off x="6817340" y="4268206"/>
            <a:ext cx="2162766" cy="194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2" y="693941"/>
            <a:ext cx="8529596" cy="615060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Не утешительный вывод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0676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E:\бутыл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1902460">
            <a:off x="6095615" y="402085"/>
            <a:ext cx="2357437" cy="2905125"/>
          </a:xfr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428625"/>
            <a:ext cx="6013871" cy="357188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>
                <a:solidFill>
                  <a:srgbClr val="FF0000"/>
                </a:solidFill>
              </a:rPr>
              <a:t>Причины увеличения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 количества бытового мусора ?</a:t>
            </a: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/>
              <a:t>. </a:t>
            </a:r>
            <a:r>
              <a:rPr lang="ru-RU" sz="2200" dirty="0" smtClean="0"/>
              <a:t>рост производства одноразового использования;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. увеличение количества упаковки;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. повышение уровня жизни, позволяющие пригодные к использованию вещи заменять новыми.</a:t>
            </a:r>
            <a:br>
              <a:rPr lang="ru-RU" sz="2200" dirty="0" smtClean="0"/>
            </a:br>
            <a:endParaRPr lang="ru-RU" sz="2200" dirty="0" smtClean="0"/>
          </a:p>
        </p:txBody>
      </p:sp>
      <p:pic>
        <p:nvPicPr>
          <p:cNvPr id="8196" name="Picture 6" descr="http://zimniy-sad.ucoz.ru/_ph/6/9658651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429000"/>
            <a:ext cx="419100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" descr="ÐÐ°ÑÑÐ¸Ð½ÐºÐ¸ Ð¿Ð¾ Ð·Ð°Ð¿ÑÐ¾ÑÑ ÑÐ¾ÑÐ¾ Ð±Ð°ÑÐ¾Ð½ÑÐ¸ÐºÐ° ÑÐ²Ð¸ÐºÑ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3356992"/>
            <a:ext cx="367188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28625" y="285750"/>
            <a:ext cx="8385175" cy="18986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 dirty="0" smtClean="0"/>
              <a:t>ЕЩЕ РАЗ ВСПОМНИМ - ИЗ ЧЕГО СОСТОИТ </a:t>
            </a:r>
            <a:br>
              <a:rPr lang="ru-RU" sz="3600" b="1" dirty="0" smtClean="0"/>
            </a:br>
            <a:r>
              <a:rPr lang="ru-RU" sz="3600" b="1" dirty="0" smtClean="0"/>
              <a:t>БЫТОВОЙ МУСОР</a:t>
            </a:r>
            <a:r>
              <a:rPr lang="ru-RU" sz="3600" b="1" dirty="0"/>
              <a:t>?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700" dirty="0" smtClean="0"/>
              <a:t> бумага, стекло, пищевые отходы, пластмассы, ткани, металлические предметы. Кроме всего этого,  ТБО крупногабаритный (мусор - старая мебель, вышедшие из строя бытовая техника, автомобильные шины и др.)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25589" r="-426"/>
          <a:stretch/>
        </p:blipFill>
        <p:spPr>
          <a:xfrm>
            <a:off x="1043608" y="2636912"/>
            <a:ext cx="7385901" cy="41044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" y="0"/>
            <a:ext cx="9062851" cy="6858000"/>
          </a:xfrm>
        </p:spPr>
      </p:pic>
    </p:spTree>
    <p:extLst>
      <p:ext uri="{BB962C8B-B14F-4D97-AF65-F5344CB8AC3E}">
        <p14:creationId xmlns="" xmlns:p14="http://schemas.microsoft.com/office/powerpoint/2010/main" val="1920839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4" y="3212975"/>
            <a:ext cx="4588584" cy="36415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95" y="704027"/>
            <a:ext cx="4474705" cy="29644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427" y="3212975"/>
            <a:ext cx="5447573" cy="36415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64" y="692696"/>
            <a:ext cx="5178152" cy="29644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75856" y="144364"/>
            <a:ext cx="2327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НА СУШЕ….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2529658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3848" y="188640"/>
            <a:ext cx="2952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… И В ВОДЕ…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420"/>
            <a:ext cx="9144000" cy="58819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9453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user\Desktop\Заставка_презентац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6349" y="4077071"/>
            <a:ext cx="9150350" cy="2780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562074"/>
          </a:xfrm>
        </p:spPr>
        <p:txBody>
          <a:bodyPr>
            <a:noAutofit/>
          </a:bodyPr>
          <a:lstStyle/>
          <a:p>
            <a:r>
              <a:rPr lang="ru-RU" altLang="ru-RU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МИР БЕЗ МУСОРА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52536" y="1664804"/>
            <a:ext cx="4248472" cy="187220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1800" i="1" dirty="0">
              <a:latin typeface="Century Gothic" panose="020B0502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9512" y="188640"/>
            <a:ext cx="0" cy="48245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27" y="4196760"/>
            <a:ext cx="6588125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813175"/>
            <a:ext cx="6048672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vveden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53039"/>
            <a:ext cx="2745209" cy="34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pic-ohG4Qx66n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08720"/>
            <a:ext cx="4867912" cy="329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 rot="20205719">
            <a:off x="-97434" y="3280286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Урок первый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64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user\Desktop\Заставка_презентац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6349" y="4077071"/>
            <a:ext cx="9150350" cy="2780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712968" cy="417646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1800" i="1" dirty="0">
              <a:latin typeface="Century Gothic" panose="020B0502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9512" y="188640"/>
            <a:ext cx="0" cy="48245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8810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Почему проблему отходов</a:t>
            </a:r>
            <a:b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можно считать экологической?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1331640" y="4941168"/>
            <a:ext cx="6768752" cy="17285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Ухудшение ландшафта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Увеличение количества твёрдых отходов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ведёт к расширению площадей, отводимых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под свалки, к ухудшению природы и ландшафта.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124744"/>
            <a:ext cx="8136904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lvl="0" indent="-342900" algn="ctr"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Твердые бытовые отходы являются </a:t>
            </a:r>
          </a:p>
          <a:p>
            <a:pPr marL="342900" lvl="0" indent="-342900" algn="ctr"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источником экологической опасности</a:t>
            </a:r>
          </a:p>
        </p:txBody>
      </p:sp>
      <p:pic>
        <p:nvPicPr>
          <p:cNvPr id="12" name="Picture 18" descr="bud25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204864"/>
            <a:ext cx="3096344" cy="250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IMG_0081"/>
          <p:cNvPicPr>
            <a:picLocks noChangeAspect="1" noChangeArrowheads="1"/>
          </p:cNvPicPr>
          <p:nvPr/>
        </p:nvPicPr>
        <p:blipFill>
          <a:blip r:embed="rId4" cstate="print"/>
          <a:srcRect t="-2950"/>
          <a:stretch>
            <a:fillRect/>
          </a:stretch>
        </p:blipFill>
        <p:spPr bwMode="auto">
          <a:xfrm>
            <a:off x="5004048" y="2132856"/>
            <a:ext cx="3347144" cy="260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258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user\Desktop\Заставка_презентац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6349" y="4077071"/>
            <a:ext cx="9150350" cy="2780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44475"/>
            <a:ext cx="8385175" cy="881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Почему проблему отходов</a:t>
            </a:r>
            <a:b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можно считать экологической?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323528" y="4725144"/>
            <a:ext cx="8521700" cy="1800547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Загрязнение почвы</a:t>
            </a:r>
            <a:r>
              <a:rPr lang="ru-RU" sz="20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pPr>
              <a:spcBef>
                <a:spcPts val="0"/>
              </a:spcBef>
              <a:buNone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Часто мусор неизбежно загнивает,  но пластики,</a:t>
            </a:r>
          </a:p>
          <a:p>
            <a:pPr>
              <a:spcBef>
                <a:spcPts val="0"/>
              </a:spcBef>
              <a:buFont typeface="Wingdings" pitchFamily="2" charset="2"/>
              <a:buNone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металлы, стекло биологически не разрушаются и, </a:t>
            </a:r>
          </a:p>
          <a:p>
            <a:pPr>
              <a:spcBef>
                <a:spcPts val="0"/>
              </a:spcBef>
              <a:buFont typeface="Wingdings" pitchFamily="2" charset="2"/>
              <a:buNone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если их не убрать, остаются в почве и на </a:t>
            </a:r>
          </a:p>
          <a:p>
            <a:pPr>
              <a:spcBef>
                <a:spcPts val="0"/>
              </a:spcBef>
              <a:buFont typeface="Wingdings" pitchFamily="2" charset="2"/>
              <a:buNone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поверхности почти неограниченное время. </a:t>
            </a:r>
          </a:p>
          <a:p>
            <a:endParaRPr lang="ru-RU" dirty="0" smtClean="0"/>
          </a:p>
        </p:txBody>
      </p:sp>
      <p:pic>
        <p:nvPicPr>
          <p:cNvPr id="8" name="Picture 5" descr="IMG_00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268760"/>
            <a:ext cx="4499223" cy="337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3250"/>
          </a:xfrm>
        </p:spPr>
      </p:pic>
    </p:spTree>
    <p:extLst>
      <p:ext uri="{BB962C8B-B14F-4D97-AF65-F5344CB8AC3E}">
        <p14:creationId xmlns="" xmlns:p14="http://schemas.microsoft.com/office/powerpoint/2010/main" val="504368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8" y="0"/>
            <a:ext cx="9148828" cy="6858000"/>
          </a:xfrm>
        </p:spPr>
      </p:pic>
    </p:spTree>
    <p:extLst>
      <p:ext uri="{BB962C8B-B14F-4D97-AF65-F5344CB8AC3E}">
        <p14:creationId xmlns="" xmlns:p14="http://schemas.microsoft.com/office/powerpoint/2010/main" val="1873750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4" y="1"/>
            <a:ext cx="9158844" cy="6865806"/>
          </a:xfrm>
        </p:spPr>
      </p:pic>
    </p:spTree>
    <p:extLst>
      <p:ext uri="{BB962C8B-B14F-4D97-AF65-F5344CB8AC3E}">
        <p14:creationId xmlns="" xmlns:p14="http://schemas.microsoft.com/office/powerpoint/2010/main" val="1135917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user\Desktop\Заставка_презентац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6349" y="4077071"/>
            <a:ext cx="9150350" cy="2780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712968" cy="417646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1800" i="1" dirty="0">
              <a:latin typeface="Century Gothic" panose="020B0502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9512" y="188640"/>
            <a:ext cx="0" cy="48245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8810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Почему проблему отходов</a:t>
            </a:r>
            <a:b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можно считать экологической?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23850" y="1268413"/>
            <a:ext cx="5040238" cy="558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Загрязнение воздуха.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Pct val="75000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Часто можно увидеть загрязнение воздуха в виде дыма. </a:t>
            </a: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Pct val="75000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Pct val="75000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Мусор сжигают на свалках. </a:t>
            </a: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Pct val="75000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Остатки горения попадают в атмосферу.</a:t>
            </a: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Pct val="75000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Pct val="75000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Выхлопные газы,  дым от </a:t>
            </a: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транспорта и промышленных предприятий образуют </a:t>
            </a: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смог, который наносит вред окружающей среде </a:t>
            </a: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и здоровью человека.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4" descr="Термическая переработка мусора (ТБО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454"/>
          <a:stretch/>
        </p:blipFill>
        <p:spPr bwMode="auto">
          <a:xfrm rot="638452">
            <a:off x="5046503" y="2527708"/>
            <a:ext cx="3814901" cy="3416120"/>
          </a:xfrm>
          <a:prstGeom prst="round2DiagRect">
            <a:avLst>
              <a:gd name="adj1" fmla="val 0"/>
              <a:gd name="adj2" fmla="val 2196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258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4472" cy="6858000"/>
          </a:xfrm>
        </p:spPr>
      </p:pic>
    </p:spTree>
    <p:extLst>
      <p:ext uri="{BB962C8B-B14F-4D97-AF65-F5344CB8AC3E}">
        <p14:creationId xmlns="" xmlns:p14="http://schemas.microsoft.com/office/powerpoint/2010/main" val="529665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ru-RU" dirty="0" smtClean="0"/>
              <a:t>Лучегорск - ТЭК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96" y="764704"/>
            <a:ext cx="8064896" cy="6048672"/>
          </a:xfrm>
        </p:spPr>
      </p:pic>
    </p:spTree>
    <p:extLst>
      <p:ext uri="{BB962C8B-B14F-4D97-AF65-F5344CB8AC3E}">
        <p14:creationId xmlns="" xmlns:p14="http://schemas.microsoft.com/office/powerpoint/2010/main" val="2973898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736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Почему проблему отходов</a:t>
            </a:r>
            <a:b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можно считать экологической?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5868144" cy="518457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Загрязнение воды. 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Тяжёлые металлы, такие, как ртуть и свинец, 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и другие отходы производства. 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ru-RU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Химикаты, попадающие в воду, например, удобрения и пестициды. 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ru-RU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Нефть и масла от прибрежных предприятий, кораблей ,и из-за аварий танкеров. 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ru-RU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Сброс в море сточных вод. 50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%</a:t>
            </a: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загрязнений в воде –это домашний мусор. 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ru-RU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Нечистоты после животных или людей без обработки попадают в воду, что приводит к распространению болезней.</a:t>
            </a:r>
          </a:p>
          <a:p>
            <a:endParaRPr lang="ru-RU" dirty="0" smtClean="0"/>
          </a:p>
        </p:txBody>
      </p:sp>
      <p:pic>
        <p:nvPicPr>
          <p:cNvPr id="11268" name="Picture 2" descr="ÐÐ°ÑÑÐ¸Ð½ÐºÐ¸ Ð¿Ð¾ Ð·Ð°Ð¿ÑÐ¾ÑÑ ÐºÐ°ÑÑÐ¸Ð½ÐºÐ¸ Ð·Ð°Ð³ÑÑÐ·Ð½ÐµÐ½Ð¸Ðµ Ð²Ð¾Ð´Ñ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2116" y="1154943"/>
            <a:ext cx="3628476" cy="302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user\Desktop\Заставка_презентац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6349" y="4077071"/>
            <a:ext cx="9150350" cy="2780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116" y="4225248"/>
            <a:ext cx="3641884" cy="248457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3"/>
            <a:ext cx="9144000" cy="6846487"/>
          </a:xfrm>
        </p:spPr>
      </p:pic>
    </p:spTree>
    <p:extLst>
      <p:ext uri="{BB962C8B-B14F-4D97-AF65-F5344CB8AC3E}">
        <p14:creationId xmlns="" xmlns:p14="http://schemas.microsoft.com/office/powerpoint/2010/main" val="3048581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2720975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ТИТУЛ ПРОЕКТ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3868" y="4271140"/>
            <a:ext cx="9130132" cy="302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9450" y="2997200"/>
            <a:ext cx="33845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135937" cy="814387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latin typeface="Century Gothic" panose="020B0502020202020204" pitchFamily="34" charset="0"/>
              </a:rPr>
              <a:t>Что такое ЭКОЛОГИЯ ? </a:t>
            </a:r>
            <a:endParaRPr lang="ru-RU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0063158">
            <a:off x="2563530" y="2542566"/>
            <a:ext cx="243848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вопрос,</a:t>
            </a:r>
            <a:endParaRPr lang="ru-RU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0036525">
            <a:off x="3438041" y="3796769"/>
            <a:ext cx="221592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ответы</a:t>
            </a:r>
            <a:endParaRPr lang="ru-RU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0053227">
            <a:off x="1985340" y="1716101"/>
            <a:ext cx="39243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Обсуждаем</a:t>
            </a:r>
          </a:p>
        </p:txBody>
      </p:sp>
      <p:sp>
        <p:nvSpPr>
          <p:cNvPr id="9" name="Прямоугольник 8"/>
          <p:cNvSpPr/>
          <p:nvPr/>
        </p:nvSpPr>
        <p:spPr>
          <a:xfrm rot="20063158">
            <a:off x="2899677" y="3008246"/>
            <a:ext cx="29273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находим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7" y="-4072"/>
            <a:ext cx="9174279" cy="6862072"/>
          </a:xfrm>
        </p:spPr>
      </p:pic>
    </p:spTree>
    <p:extLst>
      <p:ext uri="{BB962C8B-B14F-4D97-AF65-F5344CB8AC3E}">
        <p14:creationId xmlns="" xmlns:p14="http://schemas.microsoft.com/office/powerpoint/2010/main" val="2131910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736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Почему проблему отходов</a:t>
            </a:r>
            <a:b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можно считать экологической?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850" y="1196975"/>
            <a:ext cx="8064574" cy="1223913"/>
          </a:xfrm>
        </p:spPr>
        <p:txBody>
          <a:bodyPr/>
          <a:lstStyle/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Опасность для животных.</a:t>
            </a:r>
          </a:p>
          <a:p>
            <a:pPr>
              <a:buNone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Привлечённые запахом остатков пищи, животные могут пораниться или отравиться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endParaRPr lang="ru-RU" dirty="0" smtClean="0"/>
          </a:p>
        </p:txBody>
      </p:sp>
      <p:pic>
        <p:nvPicPr>
          <p:cNvPr id="11269" name="Picture 4" descr="ÐÐ°ÑÑÐ¸Ð½ÐºÐ¸ Ð¿Ð¾ Ð·Ð°Ð¿ÑÐ¾ÑÑ ÐºÐ°ÑÑÐ¸Ð½ÐºÐ¸ Ñ Ð´Ð¸ÐºÐ¸Ð¼Ð¸ Ð¶Ð¸Ð²Ð¾ÑÐ½ÑÐ¼Ð¸ Ð½Ð° Ð³ÑÑÐ·Ð½Ð¾Ð¹ ÑÐ²Ð°Ð»Ðº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76872"/>
            <a:ext cx="889003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" y="0"/>
            <a:ext cx="9139944" cy="6858000"/>
          </a:xfrm>
        </p:spPr>
      </p:pic>
    </p:spTree>
    <p:extLst>
      <p:ext uri="{BB962C8B-B14F-4D97-AF65-F5344CB8AC3E}">
        <p14:creationId xmlns="" xmlns:p14="http://schemas.microsoft.com/office/powerpoint/2010/main" val="3036799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="" xmlns:p14="http://schemas.microsoft.com/office/powerpoint/2010/main" val="3261422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8885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228267"/>
            <a:ext cx="4325888" cy="288135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552950" cy="2228850"/>
          </a:xfrm>
        </p:spPr>
      </p:pic>
      <p:sp>
        <p:nvSpPr>
          <p:cNvPr id="5" name="Прямоугольник 4"/>
          <p:cNvSpPr/>
          <p:nvPr/>
        </p:nvSpPr>
        <p:spPr>
          <a:xfrm>
            <a:off x="21081" y="5301208"/>
            <a:ext cx="8784976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«Пластиковый контейнер или целлофановый пакет в океане может напоминать медузу – излюбленную пищу морских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черепах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если черепаха проглотит его, то он либо блокирует пищеварительный тракт, либо даст ей чувство сытости. В любом случае животное перестаёт есть и умирает».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08520" y="314096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тыс. черепах и китов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погибает ежегодно, проглотив целлофановые пакеты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запутавшись в брошенные сети </a:t>
            </a:r>
          </a:p>
          <a:p>
            <a:endParaRPr lang="ru-RU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8950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44475"/>
            <a:ext cx="8662863" cy="7366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Чем опасны пластиковые бутылки и пакеты?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6984776" cy="52385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64288" y="3212976"/>
            <a:ext cx="1883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+ 20%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3027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29829" cy="6741368"/>
          </a:xfrm>
        </p:spPr>
      </p:pic>
    </p:spTree>
    <p:extLst>
      <p:ext uri="{BB962C8B-B14F-4D97-AF65-F5344CB8AC3E}">
        <p14:creationId xmlns="" xmlns:p14="http://schemas.microsoft.com/office/powerpoint/2010/main" val="2826937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02081" cy="5805264"/>
          </a:xfrm>
        </p:spPr>
      </p:pic>
    </p:spTree>
    <p:extLst>
      <p:ext uri="{BB962C8B-B14F-4D97-AF65-F5344CB8AC3E}">
        <p14:creationId xmlns="" xmlns:p14="http://schemas.microsoft.com/office/powerpoint/2010/main" val="2912369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0" y="0"/>
            <a:ext cx="9117110" cy="6858000"/>
          </a:xfrm>
        </p:spPr>
      </p:pic>
    </p:spTree>
    <p:extLst>
      <p:ext uri="{BB962C8B-B14F-4D97-AF65-F5344CB8AC3E}">
        <p14:creationId xmlns="" xmlns:p14="http://schemas.microsoft.com/office/powerpoint/2010/main" val="1766452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6206" cy="6858000"/>
          </a:xfrm>
        </p:spPr>
      </p:pic>
    </p:spTree>
    <p:extLst>
      <p:ext uri="{BB962C8B-B14F-4D97-AF65-F5344CB8AC3E}">
        <p14:creationId xmlns="" xmlns:p14="http://schemas.microsoft.com/office/powerpoint/2010/main" val="27132005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4" y="0"/>
            <a:ext cx="9160033" cy="6858000"/>
          </a:xfrm>
        </p:spPr>
      </p:pic>
    </p:spTree>
    <p:extLst>
      <p:ext uri="{BB962C8B-B14F-4D97-AF65-F5344CB8AC3E}">
        <p14:creationId xmlns="" xmlns:p14="http://schemas.microsoft.com/office/powerpoint/2010/main" val="741141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" y="0"/>
            <a:ext cx="9143999" cy="6858000"/>
          </a:xfrm>
        </p:spPr>
      </p:pic>
    </p:spTree>
    <p:extLst>
      <p:ext uri="{BB962C8B-B14F-4D97-AF65-F5344CB8AC3E}">
        <p14:creationId xmlns="" xmlns:p14="http://schemas.microsoft.com/office/powerpoint/2010/main" val="1681659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6912768" cy="51845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28288"/>
            <a:ext cx="3362325" cy="2381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03985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44475"/>
            <a:ext cx="8662863" cy="7366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Чем опасны батарейки?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5279"/>
            <a:ext cx="6501321" cy="43274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27784" y="547685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Где ваши использованные батарейки ???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94" b="78275"/>
          <a:stretch/>
        </p:blipFill>
        <p:spPr>
          <a:xfrm>
            <a:off x="766527" y="994973"/>
            <a:ext cx="7488832" cy="9067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82192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2"/>
            <a:ext cx="9076364" cy="67343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8766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1" y="44624"/>
            <a:ext cx="9045552" cy="6624736"/>
          </a:xfrm>
        </p:spPr>
      </p:pic>
    </p:spTree>
    <p:extLst>
      <p:ext uri="{BB962C8B-B14F-4D97-AF65-F5344CB8AC3E}">
        <p14:creationId xmlns="" xmlns:p14="http://schemas.microsoft.com/office/powerpoint/2010/main" val="37909962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44475"/>
            <a:ext cx="8662863" cy="7366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Опасны ли автомобильные шины?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7488832" cy="57018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97658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3" y="28524"/>
            <a:ext cx="9083057" cy="6712844"/>
          </a:xfrm>
        </p:spPr>
      </p:pic>
    </p:spTree>
    <p:extLst>
      <p:ext uri="{BB962C8B-B14F-4D97-AF65-F5344CB8AC3E}">
        <p14:creationId xmlns="" xmlns:p14="http://schemas.microsoft.com/office/powerpoint/2010/main" val="4903294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124"/>
            <a:ext cx="9026689" cy="6849876"/>
          </a:xfrm>
        </p:spPr>
      </p:pic>
    </p:spTree>
    <p:extLst>
      <p:ext uri="{BB962C8B-B14F-4D97-AF65-F5344CB8AC3E}">
        <p14:creationId xmlns="" xmlns:p14="http://schemas.microsoft.com/office/powerpoint/2010/main" val="1416161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Paobelio-kaimo-gyventojai-nepatenkinti-atlieku-tvarkymo-mokesciu_img_newsarticle560"/>
          <p:cNvPicPr>
            <a:picLocks noChangeAspect="1" noChangeArrowheads="1"/>
          </p:cNvPicPr>
          <p:nvPr/>
        </p:nvPicPr>
        <p:blipFill>
          <a:blip r:embed="rId3" cstate="print"/>
          <a:srcRect l="20346" t="981" r="30060"/>
          <a:stretch>
            <a:fillRect/>
          </a:stretch>
        </p:blipFill>
        <p:spPr bwMode="auto">
          <a:xfrm>
            <a:off x="6084168" y="3356992"/>
            <a:ext cx="2808312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user\Desktop\Заставка_презентац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00608" y="5085184"/>
            <a:ext cx="9150350" cy="2780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5620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Century Gothic" panose="020B0502020202020204" pitchFamily="34" charset="0"/>
              </a:rPr>
              <a:t>Основные понятия 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5688632" cy="6021288"/>
          </a:xfrm>
        </p:spPr>
        <p:txBody>
          <a:bodyPr>
            <a:normAutofit fontScale="85000" lnSpcReduction="20000"/>
          </a:bodyPr>
          <a:lstStyle/>
          <a:p>
            <a:pPr marL="0" indent="365125" algn="just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Экология </a:t>
            </a:r>
          </a:p>
          <a:p>
            <a:pPr marL="0" indent="365125" algn="just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1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— наука, изучающая жизнь различных организмов в их естественной среде обитания, или окружающей среде.</a:t>
            </a:r>
          </a:p>
          <a:p>
            <a:pPr marL="0" indent="365125" algn="just">
              <a:lnSpc>
                <a:spcPct val="80000"/>
              </a:lnSpc>
              <a:spcBef>
                <a:spcPts val="0"/>
              </a:spcBef>
              <a:buNone/>
            </a:pPr>
            <a:endParaRPr lang="ru-RU" sz="1800" b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0" indent="365125" algn="just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Окружающая среда </a:t>
            </a:r>
          </a:p>
          <a:p>
            <a:pPr marL="0" indent="365125" algn="just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1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– это то, что находится вокруг вас, и то, как оно влияет на ваше развитие.</a:t>
            </a:r>
          </a:p>
          <a:p>
            <a:pPr marL="0" indent="365125" algn="just">
              <a:lnSpc>
                <a:spcPct val="80000"/>
              </a:lnSpc>
              <a:spcBef>
                <a:spcPts val="0"/>
              </a:spcBef>
              <a:buNone/>
            </a:pPr>
            <a:endParaRPr lang="ru-RU" sz="1800" b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0" indent="365125" algn="just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Экологическая культура </a:t>
            </a:r>
          </a:p>
          <a:p>
            <a:pPr marL="0" indent="365125" algn="just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1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– личная ответственность каждого отдельного человека за состояние окружающей среды, это его собственная деятельность и поведение, целенаправленное сознательное ограничение своих материальных потребностей</a:t>
            </a:r>
          </a:p>
          <a:p>
            <a:pPr marL="0" indent="365125" algn="just">
              <a:lnSpc>
                <a:spcPct val="80000"/>
              </a:lnSpc>
              <a:spcBef>
                <a:spcPts val="0"/>
              </a:spcBef>
              <a:buNone/>
            </a:pPr>
            <a:endParaRPr lang="ru-RU" sz="1800" b="1" dirty="0" smtClean="0">
              <a:solidFill>
                <a:srgbClr val="CC0000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0" indent="365125" algn="just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Отходы</a:t>
            </a:r>
            <a:r>
              <a:rPr lang="ru-RU" sz="2300" b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</a:p>
          <a:p>
            <a:pPr marL="0" indent="365125" algn="just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1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(мусор) – это изделия и материалы, которые утратили свои потребительские свойства в результате физического или морального износа. Отходы образуются в самых различных сферах деятельности.</a:t>
            </a:r>
            <a:r>
              <a:rPr lang="ru-RU" sz="2100" dirty="0" smtClean="0">
                <a:solidFill>
                  <a:srgbClr val="0000FF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2100" dirty="0" smtClean="0">
                <a:solidFill>
                  <a:srgbClr val="0000FF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</a:p>
          <a:p>
            <a:pPr marL="0" indent="365125" algn="just">
              <a:spcBef>
                <a:spcPts val="0"/>
              </a:spcBef>
              <a:buFont typeface="Wingdings" pitchFamily="2" charset="2"/>
              <a:buNone/>
            </a:pPr>
            <a:r>
              <a:rPr lang="ru-RU" sz="2300" b="1" dirty="0" smtClean="0">
                <a:solidFill>
                  <a:srgbClr val="0000FF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Загрязнение</a:t>
            </a:r>
            <a:r>
              <a:rPr lang="ru-RU" sz="2300" b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</a:p>
          <a:p>
            <a:pPr marL="0" indent="365125" algn="just">
              <a:spcBef>
                <a:spcPts val="0"/>
              </a:spcBef>
              <a:buFont typeface="Wingdings" pitchFamily="2" charset="2"/>
              <a:buNone/>
            </a:pPr>
            <a:r>
              <a:rPr lang="ru-RU" sz="2100" b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1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это чрезмерное количество отходов, содержащих вредные и ядовитые вещества, которые выбрасываются в окружающую среду - в воздух, воду и почву.</a:t>
            </a:r>
          </a:p>
          <a:p>
            <a:pPr marL="0" indent="365125" algn="just">
              <a:spcBef>
                <a:spcPts val="0"/>
              </a:spcBef>
              <a:buFont typeface="Wingdings" pitchFamily="2" charset="2"/>
              <a:buNone/>
            </a:pPr>
            <a:endParaRPr lang="ru-RU" sz="210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0" indent="365125" algn="just">
              <a:spcBef>
                <a:spcPts val="0"/>
              </a:spcBef>
              <a:buFont typeface="Wingdings" pitchFamily="2" charset="2"/>
              <a:buNone/>
            </a:pPr>
            <a:r>
              <a:rPr lang="ru-RU" sz="21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    Активное загрязнение окружающей среды привело к глобальной экологической проблеме – разрушению среды существования человечества. </a:t>
            </a:r>
          </a:p>
          <a:p>
            <a:pPr marL="0" indent="0" algn="r">
              <a:buNone/>
            </a:pPr>
            <a:endParaRPr lang="ru-RU" sz="1800" dirty="0">
              <a:latin typeface="Century Gothic" panose="020B0502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9512" y="188640"/>
            <a:ext cx="0" cy="48245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548680"/>
            <a:ext cx="2592387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6" descr="j0433833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5589240"/>
            <a:ext cx="126876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990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6768752" cy="6768752"/>
          </a:xfrm>
        </p:spPr>
      </p:pic>
    </p:spTree>
    <p:extLst>
      <p:ext uri="{BB962C8B-B14F-4D97-AF65-F5344CB8AC3E}">
        <p14:creationId xmlns="" xmlns:p14="http://schemas.microsoft.com/office/powerpoint/2010/main" val="1855498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ÐÐ°ÑÑÐ¸Ð½ÐºÐ¸ Ð¿Ð¾ Ð·Ð°Ð¿ÑÐ¾ÑÑ ÐºÐ°ÑÑÐ¸Ð½ÐºÐ¸ ÑÐ¸Ð½ Ð½Ð° ÑÐ²Ð°Ð»Ðº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013" y="1340997"/>
            <a:ext cx="41751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85175" cy="1484313"/>
          </a:xfrm>
        </p:spPr>
        <p:txBody>
          <a:bodyPr/>
          <a:lstStyle/>
          <a:p>
            <a:pPr algn="ctr">
              <a:defRPr/>
            </a:pPr>
            <a:r>
              <a:rPr lang="ru-RU" sz="3200" b="1" dirty="0" smtClean="0"/>
              <a:t>АВТОМОБИЛЬНЫЕ  ШИНЫ –</a:t>
            </a:r>
            <a:br>
              <a:rPr lang="ru-RU" sz="3200" b="1" dirty="0" smtClean="0"/>
            </a:br>
            <a:r>
              <a:rPr lang="ru-RU" sz="2000" b="1" dirty="0" smtClean="0"/>
              <a:t>ПОКРЫТИЕ ДЛЯ СПОРТИВНЫХ   ПЛОЩАДОК</a:t>
            </a:r>
            <a:endParaRPr lang="ru-RU" sz="2000" b="1" dirty="0"/>
          </a:p>
        </p:txBody>
      </p:sp>
      <p:pic>
        <p:nvPicPr>
          <p:cNvPr id="33796" name="Picture 7" descr="http://www.solidwaste.ru/i/photo/51/b_1206989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1924" y="4210049"/>
            <a:ext cx="3722563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ÐÐ°ÑÑÐ¸Ð½ÐºÐ¸ Ð¿Ð¾ Ð·Ð°Ð¿ÑÐ¾ÑÑ ÐºÐ°ÑÑÐ¸Ð½ÐºÐ¸ ÐºÑÐ¾ÑÐºÐ¸ ÑÐ¸Ð½Ð½Ð¾Ð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341438"/>
            <a:ext cx="3673475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013" y="4283075"/>
            <a:ext cx="4175125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974" y="130174"/>
            <a:ext cx="1810801" cy="1786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6415"/>
          </a:xfrm>
        </p:spPr>
        <p:txBody>
          <a:bodyPr>
            <a:normAutofit fontScale="90000"/>
          </a:bodyPr>
          <a:lstStyle/>
          <a:p>
            <a:pPr marL="355600"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/>
              <a:t>Существующие способы переработки ТБО      </a:t>
            </a:r>
            <a:r>
              <a:rPr lang="ru-RU" sz="2800" b="1" dirty="0" smtClean="0"/>
              <a:t>                                    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                                       </a:t>
            </a:r>
            <a:br>
              <a:rPr lang="ru-RU" sz="2800" dirty="0" smtClean="0"/>
            </a:br>
            <a:r>
              <a:rPr lang="ru-RU" sz="2800" dirty="0" smtClean="0"/>
              <a:t>                             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                                        переработка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2291" name="Picture 7" descr="E:\трактор на свал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87699"/>
            <a:ext cx="4396294" cy="358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9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14096"/>
            <a:ext cx="4464496" cy="355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5661248"/>
            <a:ext cx="1670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1.Захоронение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02166" y="5711251"/>
            <a:ext cx="1400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2.Сжигание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5559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/>
              <a:t>Захоронение – </a:t>
            </a:r>
            <a:br>
              <a:rPr lang="ru-RU" b="1" dirty="0" smtClean="0"/>
            </a:br>
            <a:r>
              <a:rPr lang="ru-RU" sz="3200" b="1" dirty="0" smtClean="0"/>
              <a:t>самый антиэкологичный вариант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78559"/>
            <a:ext cx="9144000" cy="167437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000" dirty="0" smtClean="0"/>
              <a:t>     </a:t>
            </a:r>
            <a:r>
              <a:rPr lang="ru-RU" sz="2200" dirty="0" smtClean="0"/>
              <a:t>При обычной свалке из неё вытекают токсичные инфильтрационные воды, а в атмосферу попадает метан, который способствует усилению парникового эффекта (сегодня метан «берёт на себя» 20 % эффекта потепления климата)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52" b="15815"/>
          <a:stretch/>
        </p:blipFill>
        <p:spPr>
          <a:xfrm>
            <a:off x="467544" y="2636912"/>
            <a:ext cx="8280920" cy="4098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21" t="16784" r="15827" b="18979"/>
          <a:stretch/>
        </p:blipFill>
        <p:spPr>
          <a:xfrm>
            <a:off x="6983760" y="2015747"/>
            <a:ext cx="2160240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Увеличение площадей полигонов для захоронения мусора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216616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8945544" cy="6076218"/>
          </a:xfrm>
        </p:spPr>
      </p:pic>
    </p:spTree>
    <p:extLst>
      <p:ext uri="{BB962C8B-B14F-4D97-AF65-F5344CB8AC3E}">
        <p14:creationId xmlns="" xmlns:p14="http://schemas.microsoft.com/office/powerpoint/2010/main" val="25180072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0"/>
            <a:ext cx="3538736" cy="1143000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ru-RU" b="1" dirty="0" smtClean="0"/>
              <a:t>Сжигание ТБО</a:t>
            </a:r>
            <a:endParaRPr lang="ru-RU" b="1" dirty="0"/>
          </a:p>
        </p:txBody>
      </p:sp>
      <p:pic>
        <p:nvPicPr>
          <p:cNvPr id="19460" name="Picture 4" descr="http://www.enet.gr/resources/2009-07/39-thumb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1497" y="2636912"/>
            <a:ext cx="5129197" cy="415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Прямоугольник 5"/>
          <p:cNvSpPr>
            <a:spLocks noChangeArrowheads="1"/>
          </p:cNvSpPr>
          <p:nvPr/>
        </p:nvSpPr>
        <p:spPr bwMode="auto">
          <a:xfrm>
            <a:off x="4067944" y="836712"/>
            <a:ext cx="496855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 1 т мусора может дать 400 КВт-час. Однако даже при самой совершенной технологии сжигания эти заводы загрязняют атмосферу.</a:t>
            </a:r>
          </a:p>
          <a:p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462" name="Прямоугольник 5"/>
          <p:cNvSpPr>
            <a:spLocks noChangeArrowheads="1"/>
          </p:cNvSpPr>
          <p:nvPr/>
        </p:nvSpPr>
        <p:spPr bwMode="auto">
          <a:xfrm>
            <a:off x="251520" y="3356992"/>
            <a:ext cx="3779837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 в огромном количестве выделяются вредные или ядовитые химические соединения.</a:t>
            </a:r>
          </a:p>
          <a:p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 не весь мусор горит </a:t>
            </a:r>
          </a:p>
          <a:p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 мусор содержит много влаги и трудно- сгораемых материалов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3739517" cy="28014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21" t="16784" r="15827" b="18979"/>
          <a:stretch/>
        </p:blipFill>
        <p:spPr>
          <a:xfrm>
            <a:off x="3354140" y="1740824"/>
            <a:ext cx="2160240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70" y="125051"/>
            <a:ext cx="8229600" cy="1325562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Вторичное </a:t>
            </a:r>
            <a:r>
              <a:rPr lang="ru-RU" sz="3200" b="1" dirty="0">
                <a:solidFill>
                  <a:srgbClr val="FFFF00"/>
                </a:solidFill>
              </a:rPr>
              <a:t>использование отходов –</a:t>
            </a:r>
            <a:br>
              <a:rPr lang="ru-RU" sz="3200" b="1" dirty="0">
                <a:solidFill>
                  <a:srgbClr val="FFFF00"/>
                </a:solidFill>
              </a:rPr>
            </a:b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 путь к снижению его количества и влияния </a:t>
            </a:r>
            <a:br>
              <a:rPr lang="ru-RU" sz="3200" b="1" dirty="0" smtClean="0">
                <a:solidFill>
                  <a:srgbClr val="FFFF00"/>
                </a:solidFill>
              </a:rPr>
            </a:br>
            <a:r>
              <a:rPr lang="ru-RU" sz="3200" b="1" dirty="0" smtClean="0">
                <a:solidFill>
                  <a:srgbClr val="FFFF00"/>
                </a:solidFill>
              </a:rPr>
              <a:t>на окружающую среду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25606" name="Picture 4" descr="5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785" y="4883271"/>
            <a:ext cx="2736304" cy="1736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547937" y="1557555"/>
            <a:ext cx="58326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Переработка  бытовых отходов </a:t>
            </a:r>
            <a:br>
              <a:rPr lang="ru-RU" sz="2800" b="1" dirty="0"/>
            </a:br>
            <a:r>
              <a:rPr lang="ru-RU" sz="2800" b="1" dirty="0"/>
              <a:t>в России составляет не более </a:t>
            </a:r>
            <a:r>
              <a:rPr lang="ru-RU" sz="2800" b="1" dirty="0">
                <a:solidFill>
                  <a:srgbClr val="FF0000"/>
                </a:solidFill>
              </a:rPr>
              <a:t>2-5 %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754186"/>
            <a:ext cx="5796136" cy="3865978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2664296" cy="2901122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6632"/>
            <a:ext cx="8229600" cy="194421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  <a:defRPr/>
            </a:pPr>
            <a:r>
              <a:rPr lang="ru-RU" sz="2800" b="1" kern="10" dirty="0" smtClean="0">
                <a:ln w="12700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Что мы должны делать,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lang="ru-RU" sz="2800" b="1" kern="10" dirty="0" smtClean="0">
                <a:ln w="12700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чтобы уменьшить количество мусора и помочь промышленности его перерабатывать ?</a:t>
            </a:r>
          </a:p>
          <a:p>
            <a:pPr algn="ctr">
              <a:buNone/>
              <a:defRPr/>
            </a:pPr>
            <a:endParaRPr lang="ru-RU" sz="3600" b="1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17" y="2041646"/>
            <a:ext cx="4989583" cy="48112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059312"/>
            <a:ext cx="1944216" cy="1430079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user\Desktop\Заставка_презентац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6349" y="4077071"/>
            <a:ext cx="9150350" cy="2780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712968" cy="417646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1800" i="1" dirty="0">
              <a:latin typeface="Century Gothic" panose="020B0502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9512" y="188640"/>
            <a:ext cx="0" cy="48245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" name="Picture 4" descr="C:\Users\user\Desktop\Заставка_презентац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077073"/>
            <a:ext cx="9150350" cy="2780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5" y="858232"/>
            <a:ext cx="8496944" cy="42484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58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736600"/>
          </a:xfrm>
        </p:spPr>
        <p:txBody>
          <a:bodyPr/>
          <a:lstStyle/>
          <a:p>
            <a:pPr algn="ctr"/>
            <a:r>
              <a:rPr lang="ru-RU" sz="32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Возникновение мусора (отходов)</a:t>
            </a:r>
            <a:endParaRPr lang="ru-RU" sz="320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052513"/>
            <a:ext cx="8377237" cy="1512887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6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Жизнь человека и его деятельность всегда сопровождались образованием отходов. До эры образования городов утилизация отходов происходила безболезненно для окружающей среды: пищевые отходы, ткани из натуральных волокон, кожа, древесина и др. быстро перегнивали и использовались в качестве удобрения.</a:t>
            </a:r>
          </a:p>
          <a:p>
            <a:endParaRPr lang="ru-RU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565400"/>
            <a:ext cx="20161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1425" y="4365625"/>
            <a:ext cx="865188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5373688"/>
            <a:ext cx="2063750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4300" y="2276475"/>
            <a:ext cx="20161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4365625"/>
            <a:ext cx="8651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275" y="5445125"/>
            <a:ext cx="247332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488" y="2276475"/>
            <a:ext cx="1993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4365625"/>
            <a:ext cx="86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950" y="5373688"/>
            <a:ext cx="18478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6632"/>
            <a:ext cx="8229600" cy="504056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  <a:buNone/>
              <a:defRPr/>
            </a:pPr>
            <a:r>
              <a:rPr lang="ru-RU" sz="2800" b="1" kern="10" dirty="0" smtClean="0">
                <a:ln w="12700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Что дает раздельный сбор мусора ?</a:t>
            </a:r>
          </a:p>
          <a:p>
            <a:pPr algn="ctr">
              <a:buNone/>
              <a:defRPr/>
            </a:pPr>
            <a:endParaRPr lang="ru-RU" sz="3600" b="1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190"/>
            <a:ext cx="4355976" cy="33670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6" y="1529212"/>
            <a:ext cx="4644008" cy="20408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335688" y="2348880"/>
            <a:ext cx="2520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kern="10" dirty="0" smtClean="0">
                <a:ln w="12700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75-80?</a:t>
            </a:r>
            <a:endParaRPr lang="ru-RU" sz="4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178174"/>
            <a:ext cx="1846924" cy="13108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747" y="4445525"/>
            <a:ext cx="2011680" cy="150571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248872" y="4653136"/>
            <a:ext cx="2520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kern="10" dirty="0" smtClean="0">
                <a:ln w="12700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20-25?</a:t>
            </a:r>
            <a:endParaRPr lang="ru-RU" sz="4400" dirty="0"/>
          </a:p>
        </p:txBody>
      </p:sp>
    </p:spTree>
    <p:extLst>
      <p:ext uri="{BB962C8B-B14F-4D97-AF65-F5344CB8AC3E}">
        <p14:creationId xmlns="" xmlns:p14="http://schemas.microsoft.com/office/powerpoint/2010/main" val="16748904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214" cy="6858000"/>
          </a:xfrm>
        </p:spPr>
      </p:pic>
    </p:spTree>
    <p:extLst>
      <p:ext uri="{BB962C8B-B14F-4D97-AF65-F5344CB8AC3E}">
        <p14:creationId xmlns="" xmlns:p14="http://schemas.microsoft.com/office/powerpoint/2010/main" val="9120969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385175" cy="982462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sz="32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Что мы должны делать, </a:t>
            </a:r>
            <a:br>
              <a:rPr lang="ru-RU" sz="32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32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  чтобы очистить нашу планету?</a:t>
            </a:r>
            <a:r>
              <a:rPr lang="ru-RU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</a:b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67" y="1700808"/>
            <a:ext cx="6804756" cy="4536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823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720"/>
            <a:ext cx="9144000" cy="5967280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67544" y="116632"/>
            <a:ext cx="8229600" cy="80115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</a:rPr>
              <a:t>Вторая жизнь бытовых отходов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0827" y="836712"/>
            <a:ext cx="8334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defRPr/>
            </a:pPr>
            <a:r>
              <a:rPr lang="ru-RU" sz="2400" kern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Э</a:t>
            </a:r>
            <a:r>
              <a:rPr lang="ru-RU" sz="2400" kern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кономим сырьё, полезные </a:t>
            </a:r>
            <a:r>
              <a:rPr lang="ru-RU" sz="2400" kern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ископаемые, </a:t>
            </a:r>
            <a:r>
              <a:rPr lang="ru-RU" sz="2400" kern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древесину, уменьшаем </a:t>
            </a:r>
            <a:r>
              <a:rPr lang="ru-RU" sz="2400" kern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загрязнение окружающей среды </a:t>
            </a:r>
          </a:p>
        </p:txBody>
      </p:sp>
    </p:spTree>
    <p:extLst>
      <p:ext uri="{BB962C8B-B14F-4D97-AF65-F5344CB8AC3E}">
        <p14:creationId xmlns="" xmlns:p14="http://schemas.microsoft.com/office/powerpoint/2010/main" val="32915706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17" t="4075" r="1298" b="6278"/>
          <a:stretch/>
        </p:blipFill>
        <p:spPr>
          <a:xfrm>
            <a:off x="-1" y="0"/>
            <a:ext cx="9146029" cy="6858000"/>
          </a:xfrm>
        </p:spPr>
      </p:pic>
    </p:spTree>
    <p:extLst>
      <p:ext uri="{BB962C8B-B14F-4D97-AF65-F5344CB8AC3E}">
        <p14:creationId xmlns="" xmlns:p14="http://schemas.microsoft.com/office/powerpoint/2010/main" val="3888272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Опыт Японии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8" y="1484784"/>
            <a:ext cx="7983483" cy="5286722"/>
          </a:xfrm>
        </p:spPr>
      </p:pic>
    </p:spTree>
    <p:extLst>
      <p:ext uri="{BB962C8B-B14F-4D97-AF65-F5344CB8AC3E}">
        <p14:creationId xmlns="" xmlns:p14="http://schemas.microsoft.com/office/powerpoint/2010/main" val="18885523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385175" cy="982462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sz="3200" b="1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Что мы должны делать, </a:t>
            </a:r>
            <a:br>
              <a:rPr lang="ru-RU" sz="3200" b="1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3200" b="1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  чтобы очистить нашу планету?</a:t>
            </a:r>
            <a:r>
              <a:rPr lang="ru-RU" sz="3600" b="1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3600" b="1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</a:b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1484313"/>
            <a:ext cx="8631237" cy="4611687"/>
          </a:xfrm>
        </p:spPr>
        <p:txBody>
          <a:bodyPr/>
          <a:lstStyle/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ru-RU" sz="2000" dirty="0" smtClean="0"/>
              <a:t> </a:t>
            </a:r>
            <a:r>
              <a:rPr lang="ru-RU" sz="2000" b="1" dirty="0" smtClean="0"/>
              <a:t>Бросайте мусор только в контейнеры;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ru-RU" sz="2000" b="1" dirty="0" smtClean="0"/>
              <a:t> В поход по магазинам захватите с    собой хозяйственную сумку;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ru-RU" sz="2000" b="1" dirty="0" smtClean="0"/>
              <a:t> Старайтесь  покупать моющие средства, не содержащие фосфаты;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ru-RU" sz="2000" b="1" dirty="0" smtClean="0"/>
              <a:t> Не выбрасывайте мусор в раковины и туалеты;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ru-RU" sz="2000" b="1" dirty="0" smtClean="0"/>
              <a:t>По возможности покупайте напитки в стеклянных бутылках;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ru-RU" sz="2000" b="1" dirty="0" smtClean="0"/>
              <a:t> Старайтесь избегать покупки одноразовых предметов (например, вместо пластиковой посуды – керамическую или стеклянную);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ru-RU" sz="2000" b="1" dirty="0" smtClean="0"/>
              <a:t>Давать вторую жизнь мусору;</a:t>
            </a:r>
          </a:p>
          <a:p>
            <a:pPr>
              <a:buFont typeface="Wingdings" pitchFamily="2" charset="2"/>
              <a:buNone/>
              <a:defRPr/>
            </a:pPr>
            <a:endParaRPr lang="ru-RU" sz="1800" dirty="0"/>
          </a:p>
        </p:txBody>
      </p:sp>
      <p:pic>
        <p:nvPicPr>
          <p:cNvPr id="37892" name="Picture 4" descr="C:\Documents and Settings\ПК\Мои документы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25" y="4929188"/>
            <a:ext cx="2357438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8" descr="ÐÐ°ÑÑÐ¸Ð½ÐºÐ¸ Ð¿Ð¾ Ð·Ð°Ð¿ÑÐ¾ÑÑ ÐºÐ°ÑÑÐ¸Ð½ÐºÐ¸ Ð¿Ð»Ð°ÑÑÐ¸ÐºÐ¾Ð¹ Ð¿Ð¾ÑÑÐ´Ñ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4941888"/>
            <a:ext cx="2312987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Documents and Settings\1\Мои документы\МАРИНА\Творчество детей\мусор\Фото\DSC02950.JPG"/>
          <p:cNvPicPr>
            <a:picLocks noChangeAspect="1" noChangeArrowheads="1"/>
          </p:cNvPicPr>
          <p:nvPr/>
        </p:nvPicPr>
        <p:blipFill>
          <a:blip r:embed="rId4" cstate="print"/>
          <a:srcRect t="7143" b="17143"/>
          <a:stretch>
            <a:fillRect/>
          </a:stretch>
        </p:blipFill>
        <p:spPr bwMode="auto">
          <a:xfrm>
            <a:off x="395288" y="4913313"/>
            <a:ext cx="23764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ÐÐ°ÑÑÐ¸Ð½ÐºÐ¸ Ð¿Ð¾ Ð·Ð°Ð¿ÑÐ¾ÑÑ ÐºÐ°ÑÑÐ¸Ð½ÐºÐ¸ Ð¿ÑÐ¾Ð²ÐµÐ´ÐµÐ½Ð¸Ñ ÑÑÐ±Ð±Ð¾ÑÐ½Ð¸Ðº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7" y="3097553"/>
            <a:ext cx="4788024" cy="367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385175" cy="982462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sz="3200" b="1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Что мы должны делать, </a:t>
            </a:r>
            <a:br>
              <a:rPr lang="ru-RU" sz="3200" b="1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3200" b="1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  чтобы очистить нашу планету?</a:t>
            </a:r>
            <a:r>
              <a:rPr lang="ru-RU" sz="3600" b="1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ru-RU" sz="3600" b="1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</a:b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1484313"/>
            <a:ext cx="8631237" cy="518477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 typeface="Wingdings" pitchFamily="2" charset="2"/>
              <a:buAutoNum type="arabicPeriod" startAt="8"/>
            </a:pPr>
            <a:r>
              <a:rPr lang="ru-RU" sz="1800" b="1" dirty="0" smtClean="0">
                <a:ea typeface="Verdana" pitchFamily="34" charset="0"/>
                <a:cs typeface="Verdana" pitchFamily="34" charset="0"/>
              </a:rPr>
              <a:t>Повторно используйте полиэтиленовые пакеты;</a:t>
            </a:r>
          </a:p>
          <a:p>
            <a:pPr>
              <a:spcBef>
                <a:spcPct val="50000"/>
              </a:spcBef>
              <a:buFont typeface="Wingdings" pitchFamily="2" charset="2"/>
              <a:buAutoNum type="arabicPeriod" startAt="8"/>
            </a:pPr>
            <a:r>
              <a:rPr lang="ru-RU" sz="1800" b="1" dirty="0" smtClean="0">
                <a:ea typeface="Verdana" pitchFamily="34" charset="0"/>
                <a:cs typeface="Verdana" pitchFamily="34" charset="0"/>
              </a:rPr>
              <a:t>Ненужные Вам вещи перепродайте или передайте нуждающимся (например, через благотворительные организации);</a:t>
            </a:r>
          </a:p>
          <a:p>
            <a:pPr>
              <a:spcBef>
                <a:spcPct val="50000"/>
              </a:spcBef>
              <a:buFont typeface="Wingdings" pitchFamily="2" charset="2"/>
              <a:buAutoNum type="arabicPeriod" startAt="8"/>
            </a:pPr>
            <a:r>
              <a:rPr lang="ru-RU" sz="1800" b="1" dirty="0" smtClean="0">
                <a:ea typeface="Verdana" pitchFamily="34" charset="0"/>
                <a:cs typeface="Verdana" pitchFamily="34" charset="0"/>
              </a:rPr>
              <a:t>Ремонтируйте свои вещи, а не выкидывайте их;</a:t>
            </a:r>
          </a:p>
          <a:p>
            <a:pPr>
              <a:spcBef>
                <a:spcPct val="50000"/>
              </a:spcBef>
              <a:buFont typeface="Wingdings" pitchFamily="2" charset="2"/>
              <a:buAutoNum type="arabicPeriod" startAt="8"/>
            </a:pPr>
            <a:r>
              <a:rPr lang="ru-RU" sz="1800" b="1" dirty="0" smtClean="0">
                <a:ea typeface="Verdana" pitchFamily="34" charset="0"/>
                <a:cs typeface="Verdana" pitchFamily="34" charset="0"/>
              </a:rPr>
              <a:t>Сократите расходы бумаги, используя обе стороны листа;</a:t>
            </a:r>
          </a:p>
          <a:p>
            <a:pPr>
              <a:spcBef>
                <a:spcPct val="50000"/>
              </a:spcBef>
              <a:buFont typeface="Wingdings" pitchFamily="2" charset="2"/>
              <a:buAutoNum type="arabicPeriod" startAt="8"/>
            </a:pPr>
            <a:r>
              <a:rPr lang="ru-RU" sz="1800" b="1" dirty="0" smtClean="0"/>
              <a:t>В качестве органических удобрений используйте компост и навоз;</a:t>
            </a:r>
            <a:endParaRPr lang="ru-RU" sz="1800" b="1" dirty="0" smtClean="0">
              <a:ea typeface="Verdana" pitchFamily="34" charset="0"/>
              <a:cs typeface="Verdan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AutoNum type="arabicPeriod" startAt="8"/>
            </a:pPr>
            <a:r>
              <a:rPr lang="ru-RU" sz="1800" b="1" dirty="0" smtClean="0">
                <a:ea typeface="Verdana" pitchFamily="34" charset="0"/>
                <a:cs typeface="Verdana" pitchFamily="34" charset="0"/>
              </a:rPr>
              <a:t>Необходимо чаще вывозить мусор из города;</a:t>
            </a:r>
          </a:p>
          <a:p>
            <a:pPr>
              <a:spcBef>
                <a:spcPct val="50000"/>
              </a:spcBef>
              <a:buFont typeface="Wingdings" pitchFamily="2" charset="2"/>
              <a:buAutoNum type="arabicPeriod" startAt="8"/>
            </a:pPr>
            <a:r>
              <a:rPr lang="ru-RU" sz="1800" b="1" dirty="0" smtClean="0">
                <a:ea typeface="Verdana" pitchFamily="34" charset="0"/>
                <a:cs typeface="Verdana" pitchFamily="34" charset="0"/>
              </a:rPr>
              <a:t>Прессовать мусор;</a:t>
            </a:r>
          </a:p>
          <a:p>
            <a:pPr>
              <a:spcBef>
                <a:spcPct val="50000"/>
              </a:spcBef>
              <a:buFont typeface="Wingdings" pitchFamily="2" charset="2"/>
              <a:buAutoNum type="arabicPeriod" startAt="8"/>
            </a:pPr>
            <a:r>
              <a:rPr lang="ru-RU" sz="1800" b="1" dirty="0" smtClean="0">
                <a:ea typeface="Verdana" pitchFamily="34" charset="0"/>
                <a:cs typeface="Verdana" pitchFamily="34" charset="0"/>
              </a:rPr>
              <a:t>Строить заводы по переработке мусор;</a:t>
            </a:r>
          </a:p>
          <a:p>
            <a:pPr>
              <a:spcBef>
                <a:spcPct val="50000"/>
              </a:spcBef>
              <a:buFont typeface="Wingdings" pitchFamily="2" charset="2"/>
              <a:buAutoNum type="arabicPeriod" startAt="8"/>
            </a:pPr>
            <a:r>
              <a:rPr lang="ru-RU" sz="1800" b="1" dirty="0" smtClean="0">
                <a:ea typeface="Verdana" pitchFamily="34" charset="0"/>
                <a:cs typeface="Verdana" pitchFamily="34" charset="0"/>
              </a:rPr>
              <a:t>Не оставляйте пакеты с мусором в не 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800" b="1" dirty="0" smtClean="0">
                <a:ea typeface="Verdana" pitchFamily="34" charset="0"/>
                <a:cs typeface="Verdana" pitchFamily="34" charset="0"/>
              </a:rPr>
              <a:t>отведенных для этого местах 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800" b="1" dirty="0" smtClean="0">
                <a:ea typeface="Verdana" pitchFamily="34" charset="0"/>
                <a:cs typeface="Verdana" pitchFamily="34" charset="0"/>
              </a:rPr>
              <a:t>(в подъездах, на улицах, во дворах);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800" b="1" dirty="0" smtClean="0">
                <a:solidFill>
                  <a:srgbClr val="92D050"/>
                </a:solidFill>
                <a:ea typeface="Verdana" pitchFamily="34" charset="0"/>
                <a:cs typeface="Verdana" pitchFamily="34" charset="0"/>
              </a:rPr>
              <a:t>17.. </a:t>
            </a:r>
            <a:r>
              <a:rPr lang="ru-RU" sz="1800" b="1" dirty="0" smtClean="0">
                <a:ea typeface="Verdana" pitchFamily="34" charset="0"/>
                <a:cs typeface="Verdana" pitchFamily="34" charset="0"/>
              </a:rPr>
              <a:t>Проводить субботники;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ru-RU" sz="1800" b="1" dirty="0" smtClean="0"/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ru-RU" sz="1800" b="1" dirty="0" smtClean="0">
              <a:solidFill>
                <a:srgbClr val="92D05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ru-RU" sz="18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AutoNum type="arabicPeriod" startAt="8"/>
            </a:pPr>
            <a:endParaRPr lang="ru-RU" sz="1800" b="1" dirty="0" smtClean="0"/>
          </a:p>
          <a:p>
            <a:pPr>
              <a:spcBef>
                <a:spcPct val="50000"/>
              </a:spcBef>
              <a:buFont typeface="Wingdings" pitchFamily="2" charset="2"/>
              <a:buAutoNum type="arabicPeriod" startAt="8"/>
            </a:pPr>
            <a:endParaRPr lang="ru-RU" sz="1800" b="1" dirty="0" smtClean="0"/>
          </a:p>
          <a:p>
            <a:pPr>
              <a:spcBef>
                <a:spcPct val="50000"/>
              </a:spcBef>
              <a:buFont typeface="Wingdings" pitchFamily="2" charset="2"/>
              <a:buAutoNum type="arabicPeriod" startAt="8"/>
            </a:pPr>
            <a:endParaRPr lang="ru-RU" sz="1800" b="1" dirty="0" smtClean="0"/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ru-RU" sz="1800" b="1" dirty="0" smtClean="0"/>
              <a:t> </a:t>
            </a:r>
            <a:endParaRPr lang="ru-RU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5" y="19808"/>
            <a:ext cx="9146148" cy="6838191"/>
          </a:xfrm>
        </p:spPr>
      </p:pic>
    </p:spTree>
    <p:extLst>
      <p:ext uri="{BB962C8B-B14F-4D97-AF65-F5344CB8AC3E}">
        <p14:creationId xmlns="" xmlns:p14="http://schemas.microsoft.com/office/powerpoint/2010/main" val="12821847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" y="0"/>
            <a:ext cx="9113004" cy="6855775"/>
          </a:xfrm>
        </p:spPr>
      </p:pic>
    </p:spTree>
    <p:extLst>
      <p:ext uri="{BB962C8B-B14F-4D97-AF65-F5344CB8AC3E}">
        <p14:creationId xmlns="" xmlns:p14="http://schemas.microsoft.com/office/powerpoint/2010/main" val="2031270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 каждого жителя нашей планеты приходится в среднем около </a:t>
            </a:r>
            <a:br>
              <a:rPr lang="ru-RU" dirty="0" smtClean="0"/>
            </a:br>
            <a:r>
              <a:rPr lang="ru-RU" b="1" dirty="0" smtClean="0"/>
              <a:t>1 т мусора в год</a:t>
            </a:r>
          </a:p>
        </p:txBody>
      </p:sp>
      <p:pic>
        <p:nvPicPr>
          <p:cNvPr id="6147" name="Picture 2" descr="E:\2-4смТИТР-почищенны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1772816"/>
            <a:ext cx="7344816" cy="489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Shape 106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5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525" y="0"/>
            <a:ext cx="68770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4650" y="-85725"/>
            <a:ext cx="191611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741368"/>
          </a:xfrm>
        </p:spPr>
      </p:pic>
    </p:spTree>
    <p:extLst>
      <p:ext uri="{BB962C8B-B14F-4D97-AF65-F5344CB8AC3E}">
        <p14:creationId xmlns="" xmlns:p14="http://schemas.microsoft.com/office/powerpoint/2010/main" val="33780396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88" y="48253"/>
            <a:ext cx="8613624" cy="6813377"/>
          </a:xfrm>
        </p:spPr>
      </p:pic>
    </p:spTree>
    <p:extLst>
      <p:ext uri="{BB962C8B-B14F-4D97-AF65-F5344CB8AC3E}">
        <p14:creationId xmlns="" xmlns:p14="http://schemas.microsoft.com/office/powerpoint/2010/main" val="2795556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22"/>
            <a:ext cx="9108504" cy="6831378"/>
          </a:xfrm>
        </p:spPr>
      </p:pic>
    </p:spTree>
    <p:extLst>
      <p:ext uri="{BB962C8B-B14F-4D97-AF65-F5344CB8AC3E}">
        <p14:creationId xmlns="" xmlns:p14="http://schemas.microsoft.com/office/powerpoint/2010/main" val="18351894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b="1" dirty="0" smtClean="0"/>
              <a:t>Спасибо за внимание</a:t>
            </a:r>
            <a:endParaRPr lang="ru-RU" b="1" dirty="0"/>
          </a:p>
        </p:txBody>
      </p:sp>
      <p:pic>
        <p:nvPicPr>
          <p:cNvPr id="40963" name="Picture 5" descr="ÐÐ°ÑÑÐ¸Ð½ÐºÐ¸ Ð¿Ð¾ Ð·Ð°Ð¿ÑÐ¾ÑÑ ÐºÐ°ÑÑÐ¸Ð½ÐºÐ¸ Ð¿ÑÐ¾Ð²ÐµÐ´ÐµÐ½Ð¸Ñ ÑÑÐ±Ð±Ð¾ÑÐ½Ð¸Ðº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60805"/>
            <a:ext cx="7344816" cy="55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2025"/>
            <a:ext cx="2720975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user\Desktop\Заставка_презентац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6349" y="4077071"/>
            <a:ext cx="9150350" cy="2780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712968" cy="417646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1800" i="1" dirty="0">
              <a:latin typeface="Century Gothic" panose="020B0502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9512" y="188640"/>
            <a:ext cx="0" cy="48245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" name="Picture 4" descr="C:\Users\user\Desktop\Заставка_презентац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6350" y="4077073"/>
            <a:ext cx="9150350" cy="2780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esktop\Заставка_презентац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4077073"/>
            <a:ext cx="9150350" cy="2780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539552" y="90872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Знаете ли вы,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сколько будут разлагаться разные материалы?</a:t>
            </a: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58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user\Desktop\Заставка_презентац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077073"/>
            <a:ext cx="9150350" cy="2780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712968" cy="417646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1800" i="1" dirty="0">
              <a:latin typeface="Century Gothic" panose="020B0502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9512" y="188640"/>
            <a:ext cx="0" cy="48245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2804" t="1351" r="3729" b="1363"/>
          <a:stretch>
            <a:fillRect/>
          </a:stretch>
        </p:blipFill>
        <p:spPr>
          <a:xfrm>
            <a:off x="539552" y="260648"/>
            <a:ext cx="8352928" cy="6048672"/>
          </a:xfrm>
          <a:prstGeom prst="rect">
            <a:avLst/>
          </a:prstGeom>
          <a:noFill/>
        </p:spPr>
      </p:pic>
      <p:pic>
        <p:nvPicPr>
          <p:cNvPr id="8" name="Picture 2" descr="Картинки по запросу переработка бытовых отход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14" y="3573016"/>
            <a:ext cx="2497986" cy="2490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258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</TotalTime>
  <Words>888</Words>
  <Application>Microsoft Office PowerPoint</Application>
  <PresentationFormat>Экран (4:3)</PresentationFormat>
  <Paragraphs>174</Paragraphs>
  <Slides>74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Тема Office</vt:lpstr>
      <vt:lpstr>Слайд 1</vt:lpstr>
      <vt:lpstr>МИР БЕЗ МУСОРА</vt:lpstr>
      <vt:lpstr>Что такое ЭКОЛОГИЯ ? </vt:lpstr>
      <vt:lpstr>Слайд 4</vt:lpstr>
      <vt:lpstr>Основные понятия </vt:lpstr>
      <vt:lpstr>Возникновение мусора (отходов)</vt:lpstr>
      <vt:lpstr>На каждого жителя нашей планеты приходится в среднем около  1 т мусора в год</vt:lpstr>
      <vt:lpstr>Слайд 8</vt:lpstr>
      <vt:lpstr>Слайд 9</vt:lpstr>
      <vt:lpstr>Вопрос знатокам… </vt:lpstr>
      <vt:lpstr>Слайд 11</vt:lpstr>
      <vt:lpstr>Слайд 12</vt:lpstr>
      <vt:lpstr>Источники загрязнения  окружающей среды</vt:lpstr>
      <vt:lpstr>Не утешительный вывод</vt:lpstr>
      <vt:lpstr>     Причины увеличения  количества бытового мусора ? . рост производства одноразового использования;  . увеличение количества упаковки;  . повышение уровня жизни, позволяющие пригодные к использованию вещи заменять новыми. </vt:lpstr>
      <vt:lpstr>ЕЩЕ РАЗ ВСПОМНИМ - ИЗ ЧЕГО СОСТОИТ  БЫТОВОЙ МУСОР?  бумага, стекло, пищевые отходы, пластмассы, ткани, металлические предметы. Кроме всего этого,  ТБО крупногабаритный (мусор - старая мебель, вышедшие из строя бытовая техника, автомобильные шины и др.)</vt:lpstr>
      <vt:lpstr>Слайд 17</vt:lpstr>
      <vt:lpstr>Слайд 18</vt:lpstr>
      <vt:lpstr>Слайд 19</vt:lpstr>
      <vt:lpstr>Почему проблему отходов можно считать экологической?</vt:lpstr>
      <vt:lpstr>Слайд 21</vt:lpstr>
      <vt:lpstr>Слайд 22</vt:lpstr>
      <vt:lpstr>Слайд 23</vt:lpstr>
      <vt:lpstr>Слайд 24</vt:lpstr>
      <vt:lpstr>Почему проблему отходов можно считать экологической?</vt:lpstr>
      <vt:lpstr>Слайд 26</vt:lpstr>
      <vt:lpstr>Лучегорск - ТЭК</vt:lpstr>
      <vt:lpstr>Почему проблему отходов можно считать экологической?</vt:lpstr>
      <vt:lpstr>Слайд 29</vt:lpstr>
      <vt:lpstr>Слайд 30</vt:lpstr>
      <vt:lpstr>Почему проблему отходов можно считать экологической?</vt:lpstr>
      <vt:lpstr>Слайд 32</vt:lpstr>
      <vt:lpstr>Слайд 33</vt:lpstr>
      <vt:lpstr>Слайд 34</vt:lpstr>
      <vt:lpstr>Слайд 35</vt:lpstr>
      <vt:lpstr>Чем опасны пластиковые бутылки и пакеты?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Чем опасны батарейки?</vt:lpstr>
      <vt:lpstr>Слайд 45</vt:lpstr>
      <vt:lpstr>Слайд 46</vt:lpstr>
      <vt:lpstr>Опасны ли автомобильные шины?</vt:lpstr>
      <vt:lpstr>Слайд 48</vt:lpstr>
      <vt:lpstr>Слайд 49</vt:lpstr>
      <vt:lpstr>Слайд 50</vt:lpstr>
      <vt:lpstr>АВТОМОБИЛЬНЫЕ  ШИНЫ – ПОКРЫТИЕ ДЛЯ СПОРТИВНЫХ   ПЛОЩАДОК</vt:lpstr>
      <vt:lpstr>       Существующие способы переработки ТБО                                                                                                                                                                  переработка   </vt:lpstr>
      <vt:lpstr>Захоронение –  самый антиэкологичный вариант</vt:lpstr>
      <vt:lpstr>Увеличение площадей полигонов для захоронения мусора</vt:lpstr>
      <vt:lpstr>Слайд 55</vt:lpstr>
      <vt:lpstr>Сжигание ТБО</vt:lpstr>
      <vt:lpstr>Вторичное использование отходов –   путь к снижению его количества и влияния  на окружающую среду </vt:lpstr>
      <vt:lpstr>Слайд 58</vt:lpstr>
      <vt:lpstr>Слайд 59</vt:lpstr>
      <vt:lpstr>Слайд 60</vt:lpstr>
      <vt:lpstr>Слайд 61</vt:lpstr>
      <vt:lpstr> Что мы должны делать,        чтобы очистить нашу планету? </vt:lpstr>
      <vt:lpstr>Слайд 63</vt:lpstr>
      <vt:lpstr>Слайд 64</vt:lpstr>
      <vt:lpstr>Опыт Японии</vt:lpstr>
      <vt:lpstr> Что мы должны делать,        чтобы очистить нашу планету? </vt:lpstr>
      <vt:lpstr> Что мы должны делать,        чтобы очистить нашу планету? </vt:lpstr>
      <vt:lpstr>Слайд 68</vt:lpstr>
      <vt:lpstr>Слайд 69</vt:lpstr>
      <vt:lpstr>Слайд 70</vt:lpstr>
      <vt:lpstr>Слайд 71</vt:lpstr>
      <vt:lpstr>Слайд 72</vt:lpstr>
      <vt:lpstr>Слайд 73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кристина</cp:lastModifiedBy>
  <cp:revision>206</cp:revision>
  <cp:lastPrinted>2019-01-16T10:20:16Z</cp:lastPrinted>
  <dcterms:created xsi:type="dcterms:W3CDTF">2018-09-26T08:43:44Z</dcterms:created>
  <dcterms:modified xsi:type="dcterms:W3CDTF">2019-09-26T10:56:33Z</dcterms:modified>
</cp:coreProperties>
</file>